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2" r:id="rId1"/>
  </p:sldMasterIdLst>
  <p:notesMasterIdLst>
    <p:notesMasterId r:id="rId69"/>
  </p:notesMasterIdLst>
  <p:sldIdLst>
    <p:sldId id="291" r:id="rId2"/>
    <p:sldId id="295" r:id="rId3"/>
    <p:sldId id="385" r:id="rId4"/>
    <p:sldId id="387" r:id="rId5"/>
    <p:sldId id="404" r:id="rId6"/>
    <p:sldId id="388" r:id="rId7"/>
    <p:sldId id="455" r:id="rId8"/>
    <p:sldId id="400" r:id="rId9"/>
    <p:sldId id="453" r:id="rId10"/>
    <p:sldId id="403" r:id="rId11"/>
    <p:sldId id="456" r:id="rId12"/>
    <p:sldId id="458" r:id="rId13"/>
    <p:sldId id="459" r:id="rId14"/>
    <p:sldId id="463" r:id="rId15"/>
    <p:sldId id="464" r:id="rId16"/>
    <p:sldId id="460" r:id="rId17"/>
    <p:sldId id="461" r:id="rId18"/>
    <p:sldId id="465" r:id="rId19"/>
    <p:sldId id="466" r:id="rId20"/>
    <p:sldId id="467" r:id="rId21"/>
    <p:sldId id="390" r:id="rId22"/>
    <p:sldId id="428" r:id="rId23"/>
    <p:sldId id="429" r:id="rId24"/>
    <p:sldId id="468" r:id="rId25"/>
    <p:sldId id="430" r:id="rId26"/>
    <p:sldId id="433" r:id="rId27"/>
    <p:sldId id="431" r:id="rId28"/>
    <p:sldId id="432" r:id="rId29"/>
    <p:sldId id="434" r:id="rId30"/>
    <p:sldId id="451" r:id="rId31"/>
    <p:sldId id="436" r:id="rId32"/>
    <p:sldId id="437" r:id="rId33"/>
    <p:sldId id="452" r:id="rId34"/>
    <p:sldId id="379" r:id="rId35"/>
    <p:sldId id="391" r:id="rId36"/>
    <p:sldId id="438" r:id="rId37"/>
    <p:sldId id="439" r:id="rId38"/>
    <p:sldId id="440" r:id="rId39"/>
    <p:sldId id="477" r:id="rId40"/>
    <p:sldId id="413" r:id="rId41"/>
    <p:sldId id="441" r:id="rId42"/>
    <p:sldId id="478" r:id="rId43"/>
    <p:sldId id="395" r:id="rId44"/>
    <p:sldId id="442" r:id="rId45"/>
    <p:sldId id="406" r:id="rId46"/>
    <p:sldId id="407" r:id="rId47"/>
    <p:sldId id="427" r:id="rId48"/>
    <p:sldId id="443" r:id="rId49"/>
    <p:sldId id="409" r:id="rId50"/>
    <p:sldId id="410" r:id="rId51"/>
    <p:sldId id="473" r:id="rId52"/>
    <p:sldId id="474" r:id="rId53"/>
    <p:sldId id="444" r:id="rId54"/>
    <p:sldId id="470" r:id="rId55"/>
    <p:sldId id="446" r:id="rId56"/>
    <p:sldId id="469" r:id="rId57"/>
    <p:sldId id="447" r:id="rId58"/>
    <p:sldId id="448" r:id="rId59"/>
    <p:sldId id="449" r:id="rId60"/>
    <p:sldId id="450" r:id="rId61"/>
    <p:sldId id="471" r:id="rId62"/>
    <p:sldId id="472" r:id="rId63"/>
    <p:sldId id="421" r:id="rId64"/>
    <p:sldId id="422" r:id="rId65"/>
    <p:sldId id="426" r:id="rId66"/>
    <p:sldId id="425" r:id="rId67"/>
    <p:sldId id="475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535"/>
    <a:srgbClr val="F07734"/>
    <a:srgbClr val="B3480D"/>
    <a:srgbClr val="AA6B16"/>
    <a:srgbClr val="A50021"/>
    <a:srgbClr val="FFFF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65782" autoAdjust="0"/>
  </p:normalViewPr>
  <p:slideViewPr>
    <p:cSldViewPr>
      <p:cViewPr varScale="1">
        <p:scale>
          <a:sx n="41" d="100"/>
          <a:sy n="41" d="100"/>
        </p:scale>
        <p:origin x="1956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1745C59-2597-4A6F-90C8-9247F362F9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891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NL" altLang="nl-BE" dirty="0">
              <a:latin typeface="Arial" panose="020B0604020202020204" pitchFamily="34" charset="0"/>
            </a:endParaRPr>
          </a:p>
        </p:txBody>
      </p:sp>
      <p:sp>
        <p:nvSpPr>
          <p:cNvPr id="9220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7D0882-98EA-4D49-A218-C30CB2F2C590}" type="slidenum">
              <a:rPr lang="en-US" altLang="nl-BE" smtClean="0"/>
              <a:pPr>
                <a:spcBef>
                  <a:spcPct val="0"/>
                </a:spcBef>
              </a:pPr>
              <a:t>2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074248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24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BE" altLang="nl-BE" u="sng" dirty="0">
                <a:latin typeface="Arial" panose="020B0604020202020204" pitchFamily="34" charset="0"/>
              </a:rPr>
              <a:t>Bron</a:t>
            </a:r>
            <a:r>
              <a:rPr lang="nl-BE" altLang="nl-BE" dirty="0">
                <a:latin typeface="Arial" panose="020B0604020202020204" pitchFamily="34" charset="0"/>
              </a:rPr>
              <a:t>:  Nederlands poster BPMN symbolen</a:t>
            </a:r>
          </a:p>
        </p:txBody>
      </p:sp>
      <p:sp>
        <p:nvSpPr>
          <p:cNvPr id="39940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13E244-0A64-4629-B0C9-2B260C39247C}" type="slidenum">
              <a:rPr lang="en-US" altLang="nl-BE" smtClean="0"/>
              <a:pPr>
                <a:spcBef>
                  <a:spcPct val="0"/>
                </a:spcBef>
              </a:pPr>
              <a:t>37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975340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BE" altLang="nl-BE" u="sng">
                <a:latin typeface="Arial" panose="020B0604020202020204" pitchFamily="34" charset="0"/>
              </a:rPr>
              <a:t>Bron</a:t>
            </a:r>
            <a:r>
              <a:rPr lang="nl-BE" altLang="nl-BE">
                <a:latin typeface="Arial" panose="020B0604020202020204" pitchFamily="34" charset="0"/>
              </a:rPr>
              <a:t>:  Nederlands poster BPMN symbolen</a:t>
            </a:r>
          </a:p>
        </p:txBody>
      </p:sp>
      <p:sp>
        <p:nvSpPr>
          <p:cNvPr id="4198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48B7FF3-DBDB-4627-A9A2-65D7959F0046}" type="slidenum">
              <a:rPr lang="en-US" altLang="nl-BE" smtClean="0"/>
              <a:pPr>
                <a:spcBef>
                  <a:spcPct val="0"/>
                </a:spcBef>
              </a:pPr>
              <a:t>38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993305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5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92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5222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DC3003-B107-4D37-8A04-CBC2E05437AA}" type="slidenum">
              <a:rPr lang="en-US" altLang="nl-BE" smtClean="0"/>
              <a:pPr>
                <a:spcBef>
                  <a:spcPct val="0"/>
                </a:spcBef>
              </a:pPr>
              <a:t>47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401631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01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6144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CE343C-E376-4BB6-8194-C994CE53676B}" type="slidenum">
              <a:rPr lang="en-US" altLang="nl-BE" smtClean="0"/>
              <a:pPr>
                <a:spcBef>
                  <a:spcPct val="0"/>
                </a:spcBef>
              </a:pPr>
              <a:t>58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226850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63492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B84F5E-C4D3-4EE6-B044-8936BAA99DF3}" type="slidenum">
              <a:rPr lang="en-US" altLang="nl-BE" smtClean="0"/>
              <a:pPr>
                <a:spcBef>
                  <a:spcPct val="0"/>
                </a:spcBef>
              </a:pPr>
              <a:t>59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969287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3DFCD3-2883-4FA7-81C7-4E3E6E4D2CA5}" type="slidenum">
              <a:rPr lang="en-US" altLang="nl-BE" smtClean="0"/>
              <a:pPr>
                <a:spcBef>
                  <a:spcPct val="0"/>
                </a:spcBef>
              </a:pPr>
              <a:t>4</a:t>
            </a:fld>
            <a:endParaRPr lang="en-US" altLang="nl-BE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2000" cy="3429000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84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55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70660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AA47B8-474F-463D-B60E-B1D4C0DFE147}" type="slidenum">
              <a:rPr lang="en-US" altLang="nl-BE" smtClean="0"/>
              <a:pPr>
                <a:spcBef>
                  <a:spcPct val="0"/>
                </a:spcBef>
              </a:pPr>
              <a:t>64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135238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4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BE" altLang="nl-BE" dirty="0">
                <a:latin typeface="Arial" panose="020B0604020202020204" pitchFamily="34" charset="0"/>
              </a:rPr>
              <a:t>Bron: http://www.slideshare.net/mzurmuehlen/getting-started-with-business-process-modeling</a:t>
            </a:r>
            <a:endParaRPr lang="nl-NL" altLang="nl-BE" dirty="0">
              <a:latin typeface="Arial" panose="020B0604020202020204" pitchFamily="34" charset="0"/>
            </a:endParaRPr>
          </a:p>
        </p:txBody>
      </p:sp>
      <p:sp>
        <p:nvSpPr>
          <p:cNvPr id="14340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C23921-F8D1-4056-B760-6856FE565E1D}" type="slidenum">
              <a:rPr lang="en-US" altLang="nl-BE" smtClean="0"/>
              <a:pPr>
                <a:spcBef>
                  <a:spcPct val="0"/>
                </a:spcBef>
              </a:pPr>
              <a:t>5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4281752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 dirty="0">
              <a:latin typeface="Arial" panose="020B0604020202020204" pitchFamily="34" charset="0"/>
            </a:endParaRPr>
          </a:p>
        </p:txBody>
      </p:sp>
      <p:sp>
        <p:nvSpPr>
          <p:cNvPr id="16388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4237C8-244B-40B4-B1BA-5C6EB2E96AC9}" type="slidenum">
              <a:rPr lang="en-US" altLang="nl-BE" smtClean="0"/>
              <a:pPr>
                <a:spcBef>
                  <a:spcPct val="0"/>
                </a:spcBef>
              </a:pPr>
              <a:t>6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17208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86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45C59-2597-4A6F-90C8-9247F362F9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06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0724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B6E1E6-6642-496A-9300-7F03CA6FAA5A}" type="slidenum">
              <a:rPr lang="nl-BE" altLang="nl-BE" smtClean="0"/>
              <a:pPr>
                <a:spcBef>
                  <a:spcPct val="0"/>
                </a:spcBef>
              </a:pPr>
              <a:t>31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0042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nl-BE" altLang="nl-BE">
              <a:latin typeface="Arial" panose="020B0604020202020204" pitchFamily="34" charset="0"/>
            </a:endParaRPr>
          </a:p>
        </p:txBody>
      </p:sp>
      <p:sp>
        <p:nvSpPr>
          <p:cNvPr id="32772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142A45-D168-470F-9802-42BB20509669}" type="slidenum">
              <a:rPr lang="nl-BE" altLang="nl-BE" smtClean="0"/>
              <a:pPr>
                <a:spcBef>
                  <a:spcPct val="0"/>
                </a:spcBef>
              </a:pPr>
              <a:t>32</a:t>
            </a:fld>
            <a:endParaRPr lang="nl-BE" altLang="nl-BE"/>
          </a:p>
        </p:txBody>
      </p:sp>
    </p:spTree>
    <p:extLst>
      <p:ext uri="{BB962C8B-B14F-4D97-AF65-F5344CB8AC3E}">
        <p14:creationId xmlns:p14="http://schemas.microsoft.com/office/powerpoint/2010/main" val="512507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Tijdelijke aanduiding voor notiti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nl-BE" altLang="nl-BE" dirty="0">
                <a:latin typeface="Arial" panose="020B0604020202020204" pitchFamily="34" charset="0"/>
              </a:rPr>
              <a:t>Bron: http://www.slideshare.net/mzurmuehlen/getting-started-with-business-process-modeling</a:t>
            </a:r>
            <a:endParaRPr lang="nl-NL" altLang="nl-BE" dirty="0">
              <a:latin typeface="Arial" panose="020B0604020202020204" pitchFamily="34" charset="0"/>
            </a:endParaRPr>
          </a:p>
          <a:p>
            <a:endParaRPr lang="nl-NL" altLang="nl-BE" dirty="0">
              <a:latin typeface="Arial" panose="020B0604020202020204" pitchFamily="34" charset="0"/>
            </a:endParaRPr>
          </a:p>
        </p:txBody>
      </p:sp>
      <p:sp>
        <p:nvSpPr>
          <p:cNvPr id="34820" name="Tijdelijke aanduiding voor dianumm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A17267B-9914-4242-88A1-9FBA03A8C5BE}" type="slidenum">
              <a:rPr lang="en-US" altLang="nl-BE" smtClean="0"/>
              <a:pPr>
                <a:spcBef>
                  <a:spcPct val="0"/>
                </a:spcBef>
              </a:pPr>
              <a:t>34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52632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165576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555776" y="1772817"/>
            <a:ext cx="6359624" cy="1584746"/>
          </a:xfrm>
          <a:solidFill>
            <a:schemeClr val="bg1"/>
          </a:solidFill>
        </p:spPr>
        <p:txBody>
          <a:bodyPr anchor="b"/>
          <a:lstStyle>
            <a:lvl1pPr>
              <a:defRPr sz="4000" baseline="0">
                <a:solidFill>
                  <a:srgbClr val="80B23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755576" y="3714752"/>
            <a:ext cx="8159824" cy="1752600"/>
          </a:xfrm>
        </p:spPr>
        <p:txBody>
          <a:bodyPr/>
          <a:lstStyle>
            <a:lvl1pPr marL="64008" indent="0" algn="l">
              <a:buNone/>
              <a:defRPr sz="280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5" name="Tijdelijke aanduiding voor dianummer 28"/>
          <p:cNvSpPr>
            <a:spLocks noGrp="1"/>
          </p:cNvSpPr>
          <p:nvPr>
            <p:ph type="sldNum" sz="quarter" idx="10"/>
          </p:nvPr>
        </p:nvSpPr>
        <p:spPr>
          <a:xfrm>
            <a:off x="8320088" y="1588"/>
            <a:ext cx="747712" cy="36512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>
                <a:solidFill>
                  <a:srgbClr val="2B4A5E"/>
                </a:solidFill>
              </a:defRPr>
            </a:lvl1pPr>
          </a:lstStyle>
          <a:p>
            <a:pPr>
              <a:defRPr/>
            </a:pPr>
            <a:fld id="{0709C215-7471-44AC-886D-2286A9099924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97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8596" y="1428736"/>
            <a:ext cx="8229600" cy="5000660"/>
          </a:xfrm>
        </p:spPr>
        <p:txBody>
          <a:bodyPr/>
          <a:lstStyle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rgbClr val="F07734"/>
                </a:solidFill>
              </a:defRPr>
            </a:lvl3pPr>
            <a:lvl4pPr>
              <a:defRPr>
                <a:solidFill>
                  <a:srgbClr val="7EC234"/>
                </a:solidFill>
              </a:defRPr>
            </a:lvl4pPr>
            <a:lvl5pPr>
              <a:defRPr>
                <a:solidFill>
                  <a:srgbClr val="EB8735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259632" y="214313"/>
            <a:ext cx="7384306" cy="1066800"/>
          </a:xfrm>
        </p:spPr>
        <p:txBody>
          <a:bodyPr/>
          <a:lstStyle>
            <a:lvl1pPr>
              <a:defRPr sz="4000">
                <a:solidFill>
                  <a:srgbClr val="80B23E"/>
                </a:solidFill>
                <a:effectLst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8358188" y="6429375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j-lt"/>
              </a:defRPr>
            </a:lvl1pPr>
          </a:lstStyle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8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428737"/>
            <a:ext cx="4038600" cy="5072098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428737"/>
            <a:ext cx="4038600" cy="5072098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259632" y="214313"/>
            <a:ext cx="7384306" cy="1066800"/>
          </a:xfrm>
        </p:spPr>
        <p:txBody>
          <a:bodyPr/>
          <a:lstStyle>
            <a:lvl1pPr>
              <a:defRPr sz="4000">
                <a:solidFill>
                  <a:srgbClr val="80B23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8358188" y="6429375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j-lt"/>
              </a:defRPr>
            </a:lvl1pPr>
          </a:lstStyle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66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214290"/>
            <a:ext cx="7407518" cy="1069848"/>
          </a:xfrm>
        </p:spPr>
        <p:txBody>
          <a:bodyPr/>
          <a:lstStyle>
            <a:lvl1pPr>
              <a:defRPr sz="4000" b="0" i="0" cap="none" baseline="0">
                <a:solidFill>
                  <a:srgbClr val="80B23E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57158" y="1500174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4721225" y="1500174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357158" y="1963722"/>
            <a:ext cx="4041648" cy="45371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718304" y="1963722"/>
            <a:ext cx="4041775" cy="453711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0"/>
          </p:nvPr>
        </p:nvSpPr>
        <p:spPr>
          <a:xfrm>
            <a:off x="8358188" y="6429375"/>
            <a:ext cx="7620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j-lt"/>
              </a:defRPr>
            </a:lvl1pPr>
          </a:lstStyle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19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Afgeronde rechthoek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4" name="Afgeronde rechthoek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hthoek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Rechthoek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Rechthoek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echthoek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hthoek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hthoek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34" name="Tijdelijke aanduiding voor titel 21"/>
          <p:cNvSpPr>
            <a:spLocks noGrp="1"/>
          </p:cNvSpPr>
          <p:nvPr>
            <p:ph type="title"/>
          </p:nvPr>
        </p:nvSpPr>
        <p:spPr bwMode="auto">
          <a:xfrm>
            <a:off x="1243013" y="214313"/>
            <a:ext cx="74009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stijl te bewerken</a:t>
            </a:r>
            <a:endParaRPr lang="en-US" altLang="nl-BE"/>
          </a:p>
        </p:txBody>
      </p:sp>
      <p:sp>
        <p:nvSpPr>
          <p:cNvPr id="1035" name="Tijdelijke aanduiding voor tekst 12"/>
          <p:cNvSpPr>
            <a:spLocks noGrp="1"/>
          </p:cNvSpPr>
          <p:nvPr>
            <p:ph type="body" idx="1"/>
          </p:nvPr>
        </p:nvSpPr>
        <p:spPr bwMode="auto">
          <a:xfrm>
            <a:off x="428625" y="1428750"/>
            <a:ext cx="82296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 dirty="0"/>
              <a:t>Klik om de modelstijlen te bewerken</a:t>
            </a:r>
          </a:p>
          <a:p>
            <a:pPr lvl="1"/>
            <a:r>
              <a:rPr lang="nl-NL" altLang="nl-BE" dirty="0"/>
              <a:t>Tweede niveau</a:t>
            </a:r>
          </a:p>
          <a:p>
            <a:pPr lvl="2"/>
            <a:r>
              <a:rPr lang="nl-NL" altLang="nl-BE" dirty="0"/>
              <a:t>Derde niveau</a:t>
            </a:r>
          </a:p>
          <a:p>
            <a:pPr lvl="3"/>
            <a:r>
              <a:rPr lang="nl-NL" altLang="nl-BE" dirty="0"/>
              <a:t>Vierde niveau</a:t>
            </a:r>
          </a:p>
          <a:p>
            <a:pPr lvl="4"/>
            <a:r>
              <a:rPr lang="nl-NL" altLang="nl-BE" dirty="0"/>
              <a:t>Vijfde niveau</a:t>
            </a:r>
            <a:endParaRPr lang="en-US" altLang="nl-BE" dirty="0"/>
          </a:p>
        </p:txBody>
      </p:sp>
      <p:sp>
        <p:nvSpPr>
          <p:cNvPr id="1037" name="Tekstvak 24"/>
          <p:cNvSpPr txBox="1">
            <a:spLocks noChangeArrowheads="1"/>
          </p:cNvSpPr>
          <p:nvPr/>
        </p:nvSpPr>
        <p:spPr bwMode="auto">
          <a:xfrm>
            <a:off x="323850" y="6437313"/>
            <a:ext cx="50006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BE" sz="1200" dirty="0">
                <a:solidFill>
                  <a:schemeClr val="tx2"/>
                </a:solidFill>
                <a:latin typeface="Verdana" pitchFamily="34" charset="0"/>
              </a:rPr>
              <a:t>2ITF </a:t>
            </a:r>
            <a:r>
              <a:rPr lang="fr-BE" sz="1200" dirty="0" err="1">
                <a:solidFill>
                  <a:schemeClr val="tx2"/>
                </a:solidFill>
                <a:latin typeface="Verdana" pitchFamily="34" charset="0"/>
              </a:rPr>
              <a:t>Businessprocessen</a:t>
            </a:r>
            <a:endParaRPr lang="nl-NL" sz="1200" dirty="0">
              <a:solidFill>
                <a:schemeClr val="tx2"/>
              </a:solidFill>
              <a:latin typeface="Verdana" pitchFamily="34" charset="0"/>
            </a:endParaRPr>
          </a:p>
        </p:txBody>
      </p:sp>
      <p:pic>
        <p:nvPicPr>
          <p:cNvPr id="2" name="Afbeelding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423863"/>
            <a:ext cx="6492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15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80B23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B23E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B23E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B23E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80B23E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Verdana" pitchFamily="34" charset="0"/>
        </a:defRPr>
      </a:lvl9pPr>
    </p:titleStyle>
    <p:bodyStyle>
      <a:lvl1pPr marL="365125" indent="-255588" algn="l" rtl="0" eaLnBrk="1" fontAlgn="base" hangingPunct="1">
        <a:spcBef>
          <a:spcPts val="300"/>
        </a:spcBef>
        <a:spcAft>
          <a:spcPct val="0"/>
        </a:spcAft>
        <a:buClr>
          <a:srgbClr val="2B4A5E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rgbClr val="F07734"/>
          </a:solidFill>
          <a:latin typeface="+mn-lt"/>
          <a:ea typeface="+mn-ea"/>
          <a:cs typeface="+mn-cs"/>
        </a:defRPr>
      </a:lvl3pPr>
      <a:lvl4pPr marL="1179513" indent="-200025" algn="l" rtl="0" eaLnBrk="1" fontAlgn="base" hangingPunct="1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rgbClr val="80B23E"/>
          </a:solidFill>
          <a:latin typeface="+mn-lt"/>
          <a:ea typeface="+mn-ea"/>
          <a:cs typeface="+mn-cs"/>
        </a:defRPr>
      </a:lvl4pPr>
      <a:lvl5pPr marL="1389063" indent="-182563" algn="l" rtl="0" eaLnBrk="1" fontAlgn="base" hangingPunct="1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EB8735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bizagi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elearning.bizagi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bpmb.de/index.php/BPMNPoster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BE" dirty="0" err="1"/>
              <a:t>Businessprocessen</a:t>
            </a:r>
            <a:r>
              <a:rPr lang="fr-BE" dirty="0"/>
              <a:t> </a:t>
            </a:r>
            <a:br>
              <a:rPr lang="fr-BE" dirty="0"/>
            </a:br>
            <a:endParaRPr lang="nl-NL" dirty="0"/>
          </a:p>
        </p:txBody>
      </p:sp>
      <p:sp>
        <p:nvSpPr>
          <p:cNvPr id="7171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3500" eaLnBrk="1" hangingPunct="1"/>
            <a:r>
              <a:rPr lang="fr-BE" altLang="nl-BE" dirty="0" err="1"/>
              <a:t>Hoofdstuk</a:t>
            </a:r>
            <a:r>
              <a:rPr lang="fr-BE" altLang="nl-BE" dirty="0"/>
              <a:t> 1.2: </a:t>
            </a:r>
            <a:br>
              <a:rPr lang="fr-BE" altLang="nl-BE" dirty="0"/>
            </a:br>
            <a:r>
              <a:rPr lang="fr-BE" altLang="nl-BE" dirty="0"/>
              <a:t>Business </a:t>
            </a:r>
            <a:r>
              <a:rPr lang="fr-BE" altLang="nl-BE" dirty="0" err="1"/>
              <a:t>Process</a:t>
            </a:r>
            <a:r>
              <a:rPr lang="fr-BE" altLang="nl-BE" dirty="0"/>
              <a:t> </a:t>
            </a:r>
            <a:r>
              <a:rPr lang="fr-BE" altLang="nl-BE" dirty="0" err="1"/>
              <a:t>Modeling</a:t>
            </a:r>
            <a:endParaRPr lang="nl-NL" altLang="nl-BE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09C215-7471-44AC-886D-2286A90999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 err="1"/>
              <a:t>Lanes</a:t>
            </a:r>
            <a:r>
              <a:rPr lang="nl-BE" altLang="nl-BE" dirty="0"/>
              <a:t> mag je ook gebruiken om het overzicht te behouden in het model. </a:t>
            </a:r>
          </a:p>
          <a:p>
            <a:pPr lvl="1"/>
            <a:r>
              <a:rPr lang="nl-BE" altLang="nl-BE" dirty="0">
                <a:solidFill>
                  <a:schemeClr val="tx1"/>
                </a:solidFill>
              </a:rPr>
              <a:t>In onderstaand voorbeeld is de </a:t>
            </a:r>
            <a:r>
              <a:rPr lang="nl-BE" altLang="nl-BE" dirty="0" err="1">
                <a:solidFill>
                  <a:schemeClr val="tx1"/>
                </a:solidFill>
              </a:rPr>
              <a:t>process</a:t>
            </a:r>
            <a:r>
              <a:rPr lang="nl-BE" altLang="nl-BE" dirty="0">
                <a:solidFill>
                  <a:schemeClr val="tx1"/>
                </a:solidFill>
              </a:rPr>
              <a:t> </a:t>
            </a:r>
            <a:r>
              <a:rPr lang="nl-BE" altLang="nl-BE" dirty="0" err="1">
                <a:solidFill>
                  <a:schemeClr val="tx1"/>
                </a:solidFill>
              </a:rPr>
              <a:t>owner</a:t>
            </a:r>
            <a:r>
              <a:rPr lang="nl-BE" altLang="nl-BE" dirty="0">
                <a:solidFill>
                  <a:schemeClr val="tx1"/>
                </a:solidFill>
              </a:rPr>
              <a:t> de bibliothecaris (pool). Hij voert activiteiten uit die horen bij het catalogusbeheer en andere die horen bij het uitlenen van boeken.</a:t>
            </a:r>
          </a:p>
        </p:txBody>
      </p:sp>
      <p:sp>
        <p:nvSpPr>
          <p:cNvPr id="1945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3. </a:t>
            </a:r>
            <a:r>
              <a:rPr lang="nl-BE" altLang="nl-BE" dirty="0" err="1"/>
              <a:t>Swimlanes</a:t>
            </a:r>
            <a:endParaRPr lang="nl-BE" altLang="nl-BE" dirty="0"/>
          </a:p>
        </p:txBody>
      </p:sp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083563"/>
              </p:ext>
            </p:extLst>
          </p:nvPr>
        </p:nvGraphicFramePr>
        <p:xfrm>
          <a:off x="1907704" y="4497507"/>
          <a:ext cx="4848135" cy="19318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4338">
                <a:tc rowSpan="2"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chemeClr val="tx1"/>
                          </a:solidFill>
                        </a:rPr>
                        <a:t>Bibliothecaris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b="0" dirty="0">
                          <a:solidFill>
                            <a:schemeClr val="tx1"/>
                          </a:solidFill>
                        </a:rPr>
                        <a:t>Beheer</a:t>
                      </a:r>
                      <a:r>
                        <a:rPr lang="nl-BE" sz="1400" b="0" baseline="0" dirty="0">
                          <a:solidFill>
                            <a:schemeClr val="tx1"/>
                          </a:solidFill>
                        </a:rPr>
                        <a:t> C</a:t>
                      </a:r>
                      <a:r>
                        <a:rPr lang="nl-BE" sz="1400" b="0" dirty="0">
                          <a:solidFill>
                            <a:schemeClr val="tx1"/>
                          </a:solidFill>
                        </a:rPr>
                        <a:t>atalogus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551">
                <a:tc vMerge="1">
                  <a:txBody>
                    <a:bodyPr/>
                    <a:lstStyle/>
                    <a:p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b="0" dirty="0" err="1">
                          <a:solidFill>
                            <a:schemeClr val="tx1"/>
                          </a:solidFill>
                        </a:rPr>
                        <a:t>Uitleen-dienst</a:t>
                      </a:r>
                      <a:endParaRPr lang="nl-BE" sz="1400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bepalen van de </a:t>
            </a:r>
            <a:r>
              <a:rPr lang="nl-BE" dirty="0" err="1"/>
              <a:t>swimlanes</a:t>
            </a:r>
            <a:r>
              <a:rPr lang="nl-BE" dirty="0"/>
              <a:t> is stap 1 bij het modelleren.</a:t>
            </a:r>
          </a:p>
          <a:p>
            <a:r>
              <a:rPr lang="nl-BE" dirty="0"/>
              <a:t>Hoeveel </a:t>
            </a:r>
            <a:r>
              <a:rPr lang="nl-BE" dirty="0">
                <a:solidFill>
                  <a:srgbClr val="F07734"/>
                </a:solidFill>
              </a:rPr>
              <a:t>pools </a:t>
            </a:r>
            <a:r>
              <a:rPr lang="nl-BE" dirty="0"/>
              <a:t>heb je nodig bij …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Behandeling klachten klanten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Verlofaanvraag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Aanwerving nieuwe werknemer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Intern </a:t>
            </a:r>
            <a:r>
              <a:rPr lang="nl-BE" dirty="0" err="1">
                <a:solidFill>
                  <a:schemeClr val="tx1"/>
                </a:solidFill>
              </a:rPr>
              <a:t>helpdeskrequest</a:t>
            </a:r>
            <a:endParaRPr lang="nl-BE" dirty="0">
              <a:solidFill>
                <a:schemeClr val="tx1"/>
              </a:solidFill>
            </a:endParaRPr>
          </a:p>
          <a:p>
            <a:r>
              <a:rPr lang="nl-BE" dirty="0"/>
              <a:t>Welke pools modelleer je </a:t>
            </a:r>
            <a:r>
              <a:rPr lang="nl-BE" dirty="0" err="1">
                <a:solidFill>
                  <a:srgbClr val="F07734"/>
                </a:solidFill>
              </a:rPr>
              <a:t>BlackBox</a:t>
            </a:r>
            <a:r>
              <a:rPr lang="nl-BE" dirty="0"/>
              <a:t>, welke </a:t>
            </a:r>
            <a:r>
              <a:rPr lang="nl-BE" dirty="0" err="1">
                <a:solidFill>
                  <a:srgbClr val="F07734"/>
                </a:solidFill>
              </a:rPr>
              <a:t>WhiteBox</a:t>
            </a:r>
            <a:r>
              <a:rPr lang="nl-BE" dirty="0"/>
              <a:t>?</a:t>
            </a:r>
          </a:p>
          <a:p>
            <a:pPr marL="119062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</a:t>
            </a:r>
            <a:r>
              <a:rPr lang="nl-BE" dirty="0" err="1"/>
              <a:t>Swimlanes</a:t>
            </a:r>
            <a:endParaRPr lang="nl-BE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4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0825" y="1428750"/>
            <a:ext cx="4321175" cy="5000625"/>
          </a:xfrm>
        </p:spPr>
        <p:txBody>
          <a:bodyPr/>
          <a:lstStyle/>
          <a:p>
            <a:pPr eaLnBrk="1" hangingPunct="1">
              <a:defRPr/>
            </a:pPr>
            <a:r>
              <a:rPr lang="nl-BE" dirty="0"/>
              <a:t>Communicatie of uitwisseling van data tussen pools, kan uitsluitend via een ‘Message Flow’.</a:t>
            </a:r>
          </a:p>
          <a:p>
            <a:pPr eaLnBrk="1" hangingPunct="1">
              <a:defRPr/>
            </a:pPr>
            <a:r>
              <a:rPr lang="nl-BE" dirty="0"/>
              <a:t>Een </a:t>
            </a:r>
            <a:r>
              <a:rPr lang="nl-BE" dirty="0" err="1"/>
              <a:t>Sequence</a:t>
            </a:r>
            <a:r>
              <a:rPr lang="nl-BE" dirty="0"/>
              <a:t> Flow kan dus nooit tussen 2 pools.</a:t>
            </a:r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</p:txBody>
      </p:sp>
      <p:sp>
        <p:nvSpPr>
          <p:cNvPr id="460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4. Pools en Message </a:t>
            </a:r>
            <a:r>
              <a:rPr lang="nl-BE" altLang="nl-BE" dirty="0" err="1"/>
              <a:t>Flows</a:t>
            </a:r>
            <a:r>
              <a:rPr lang="nl-BE" altLang="nl-BE" dirty="0"/>
              <a:t> 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268413"/>
            <a:ext cx="3113088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924175"/>
            <a:ext cx="29337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4221163"/>
            <a:ext cx="295275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Rechte verbindingslijn met pijl 7"/>
          <p:cNvCxnSpPr>
            <a:stCxn id="46085" idx="2"/>
            <a:endCxn id="46086" idx="0"/>
          </p:cNvCxnSpPr>
          <p:nvPr/>
        </p:nvCxnSpPr>
        <p:spPr>
          <a:xfrm>
            <a:off x="6831013" y="3790950"/>
            <a:ext cx="0" cy="43021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6832600" y="3825875"/>
            <a:ext cx="692150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nl-BE" sz="1100" dirty="0" err="1">
                <a:latin typeface="+mn-lt"/>
              </a:rPr>
              <a:t>Wage</a:t>
            </a:r>
            <a:endParaRPr lang="nl-BE" sz="1100" dirty="0">
              <a:latin typeface="+mn-lt"/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38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jdelijke aanduiding voor inhoud 2"/>
          <p:cNvSpPr>
            <a:spLocks noGrp="1"/>
          </p:cNvSpPr>
          <p:nvPr>
            <p:ph idx="1"/>
          </p:nvPr>
        </p:nvSpPr>
        <p:spPr>
          <a:xfrm>
            <a:off x="428596" y="1428736"/>
            <a:ext cx="8215342" cy="542926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nl-BE" altLang="nl-BE" dirty="0"/>
              <a:t>Wanneer Verkopen het voorraadniveau opvraagt bij een extern Magazijn en Magazijn deze info teruggeeft,  gebruikt BPMN een </a:t>
            </a:r>
            <a:r>
              <a:rPr lang="nl-BE" altLang="nl-BE" dirty="0" err="1"/>
              <a:t>message</a:t>
            </a:r>
            <a:r>
              <a:rPr lang="nl-BE" altLang="nl-BE" dirty="0"/>
              <a:t> flow.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3375868"/>
            <a:ext cx="61849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0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4. Pools en Message </a:t>
            </a:r>
            <a:r>
              <a:rPr lang="nl-BE" altLang="nl-BE" dirty="0" err="1"/>
              <a:t>Flows</a:t>
            </a:r>
            <a:endParaRPr lang="nl-BE" altLang="nl-BE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6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Juist of fout?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grpSp>
        <p:nvGrpSpPr>
          <p:cNvPr id="9" name="Groep 8"/>
          <p:cNvGrpSpPr/>
          <p:nvPr/>
        </p:nvGrpSpPr>
        <p:grpSpPr>
          <a:xfrm>
            <a:off x="611560" y="2204864"/>
            <a:ext cx="5832648" cy="3096344"/>
            <a:chOff x="611560" y="2204864"/>
            <a:chExt cx="4743450" cy="2600325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2204864"/>
              <a:ext cx="4743450" cy="2600325"/>
            </a:xfrm>
            <a:prstGeom prst="rect">
              <a:avLst/>
            </a:prstGeom>
          </p:spPr>
        </p:pic>
        <p:sp>
          <p:nvSpPr>
            <p:cNvPr id="8" name="Rechthoek 7"/>
            <p:cNvSpPr/>
            <p:nvPr/>
          </p:nvSpPr>
          <p:spPr>
            <a:xfrm>
              <a:off x="2987825" y="2407636"/>
              <a:ext cx="36004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60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Fout want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 err="1">
                <a:solidFill>
                  <a:schemeClr val="tx1"/>
                </a:solidFill>
              </a:rPr>
              <a:t>Sequence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flows</a:t>
            </a:r>
            <a:r>
              <a:rPr lang="nl-BE" dirty="0">
                <a:solidFill>
                  <a:schemeClr val="tx1"/>
                </a:solidFill>
              </a:rPr>
              <a:t> mogen alleen tussen taken binnen 1 pool. </a:t>
            </a:r>
            <a:br>
              <a:rPr lang="nl-BE" dirty="0">
                <a:solidFill>
                  <a:schemeClr val="tx1"/>
                </a:solidFill>
              </a:rPr>
            </a:b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dirty="0">
                <a:solidFill>
                  <a:schemeClr val="tx1"/>
                </a:solidFill>
              </a:rPr>
              <a:t>Communicatie tussen pools moet met een </a:t>
            </a:r>
            <a:r>
              <a:rPr lang="nl-BE" dirty="0" err="1">
                <a:solidFill>
                  <a:schemeClr val="tx1"/>
                </a:solidFill>
              </a:rPr>
              <a:t>message</a:t>
            </a:r>
            <a:r>
              <a:rPr lang="nl-BE" dirty="0">
                <a:solidFill>
                  <a:schemeClr val="tx1"/>
                </a:solidFill>
              </a:rPr>
              <a:t> flow.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8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Juist of fout?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grpSp>
        <p:nvGrpSpPr>
          <p:cNvPr id="6" name="Groep 5"/>
          <p:cNvGrpSpPr/>
          <p:nvPr/>
        </p:nvGrpSpPr>
        <p:grpSpPr>
          <a:xfrm>
            <a:off x="683568" y="2204864"/>
            <a:ext cx="5832648" cy="3096344"/>
            <a:chOff x="683568" y="2204864"/>
            <a:chExt cx="4552950" cy="2581275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2204864"/>
              <a:ext cx="4552950" cy="2581275"/>
            </a:xfrm>
            <a:prstGeom prst="rect">
              <a:avLst/>
            </a:prstGeom>
          </p:spPr>
        </p:pic>
        <p:sp>
          <p:nvSpPr>
            <p:cNvPr id="5" name="Rechthoek 4"/>
            <p:cNvSpPr/>
            <p:nvPr/>
          </p:nvSpPr>
          <p:spPr>
            <a:xfrm>
              <a:off x="2960043" y="2348880"/>
              <a:ext cx="387821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9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Fout want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Elke pool beschrijft een end-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-end proces!</a:t>
            </a:r>
          </a:p>
          <a:p>
            <a:pPr lvl="1"/>
            <a:r>
              <a:rPr lang="nl-BE" dirty="0" err="1">
                <a:solidFill>
                  <a:schemeClr val="tx1"/>
                </a:solidFill>
              </a:rPr>
              <a:t>Sequence</a:t>
            </a:r>
            <a:r>
              <a:rPr lang="nl-BE" dirty="0">
                <a:solidFill>
                  <a:schemeClr val="tx1"/>
                </a:solidFill>
              </a:rPr>
              <a:t> flow in Pool A moet doorlopen.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2936"/>
            <a:ext cx="5916482" cy="338437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7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Alternatieve oplossing indien de entiteit mag vergroot worden tot 1 pool.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5810240" cy="338437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61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Juist of fout?</a:t>
            </a:r>
          </a:p>
          <a:p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sp>
        <p:nvSpPr>
          <p:cNvPr id="7" name="Ovaal 6"/>
          <p:cNvSpPr/>
          <p:nvPr/>
        </p:nvSpPr>
        <p:spPr>
          <a:xfrm>
            <a:off x="2010543" y="4568157"/>
            <a:ext cx="410344" cy="770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9" name="Groep 8"/>
          <p:cNvGrpSpPr/>
          <p:nvPr/>
        </p:nvGrpSpPr>
        <p:grpSpPr>
          <a:xfrm>
            <a:off x="755576" y="2060848"/>
            <a:ext cx="5832648" cy="3096344"/>
            <a:chOff x="755576" y="2132856"/>
            <a:chExt cx="4505325" cy="2219325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132856"/>
              <a:ext cx="4505325" cy="2219325"/>
            </a:xfrm>
            <a:prstGeom prst="rect">
              <a:avLst/>
            </a:prstGeom>
          </p:spPr>
        </p:pic>
        <p:sp>
          <p:nvSpPr>
            <p:cNvPr id="5" name="Rechthoek 4"/>
            <p:cNvSpPr/>
            <p:nvPr/>
          </p:nvSpPr>
          <p:spPr>
            <a:xfrm>
              <a:off x="4846780" y="3356992"/>
              <a:ext cx="28803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8" name="Ovaal 7"/>
            <p:cNvSpPr/>
            <p:nvPr/>
          </p:nvSpPr>
          <p:spPr>
            <a:xfrm>
              <a:off x="1783667" y="3261003"/>
              <a:ext cx="432048" cy="474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6" name="Tijdelijke aanduiding voor dianumm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4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214438"/>
            <a:ext cx="8229600" cy="5000625"/>
          </a:xfrm>
        </p:spPr>
        <p:txBody>
          <a:bodyPr/>
          <a:lstStyle/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en-US" altLang="nl-BE" sz="2400" dirty="0" err="1"/>
              <a:t>Wat</a:t>
            </a:r>
            <a:r>
              <a:rPr lang="en-US" altLang="nl-BE" sz="2400" dirty="0"/>
              <a:t> is BPMN?</a:t>
            </a:r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en-US" altLang="nl-BE" sz="2400" dirty="0" err="1"/>
              <a:t>Mijn</a:t>
            </a:r>
            <a:r>
              <a:rPr lang="en-US" altLang="nl-BE" sz="2400" dirty="0"/>
              <a:t> </a:t>
            </a:r>
            <a:r>
              <a:rPr lang="en-US" altLang="nl-BE" sz="2400" dirty="0" err="1"/>
              <a:t>eerste</a:t>
            </a:r>
            <a:r>
              <a:rPr lang="en-US" altLang="nl-BE" sz="2400" dirty="0"/>
              <a:t> BPMN-</a:t>
            </a:r>
            <a:r>
              <a:rPr lang="en-US" altLang="nl-BE" sz="2400" dirty="0" err="1"/>
              <a:t>proces</a:t>
            </a:r>
            <a:endParaRPr lang="en-US" altLang="nl-BE" sz="2400" dirty="0"/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en-US" altLang="nl-BE" sz="2400" dirty="0" err="1"/>
              <a:t>Swimlanes</a:t>
            </a:r>
            <a:endParaRPr lang="en-US" altLang="nl-BE" sz="2400" dirty="0"/>
          </a:p>
          <a:p>
            <a:pPr marL="457200" indent="-457200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nl-BE" altLang="nl-BE" sz="2400" dirty="0"/>
              <a:t>Pools en Message </a:t>
            </a:r>
            <a:r>
              <a:rPr lang="nl-BE" altLang="nl-BE" sz="2400" dirty="0" err="1"/>
              <a:t>flows</a:t>
            </a:r>
            <a:endParaRPr lang="nl-BE" altLang="nl-BE" sz="2400" dirty="0"/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en-US" altLang="nl-BE" sz="2400" dirty="0"/>
              <a:t>Basis Gateway </a:t>
            </a:r>
            <a:r>
              <a:rPr lang="en-US" altLang="nl-BE" sz="2400" dirty="0" err="1"/>
              <a:t>symbolen</a:t>
            </a:r>
            <a:endParaRPr lang="en-US" altLang="nl-BE" sz="2400" dirty="0"/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en-US" altLang="nl-BE" sz="2400" dirty="0"/>
              <a:t>Events</a:t>
            </a:r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nl-BE" altLang="nl-BE" sz="2400" dirty="0"/>
              <a:t>Associaties</a:t>
            </a:r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nl-BE" altLang="nl-BE" sz="2400" dirty="0" err="1"/>
              <a:t>Subprocessen</a:t>
            </a:r>
            <a:endParaRPr lang="nl-BE" altLang="nl-BE" sz="2400" dirty="0"/>
          </a:p>
          <a:p>
            <a:pPr marL="457200" indent="-457200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nl-BE" altLang="nl-BE" sz="2400" dirty="0"/>
              <a:t>Herhaling bij activiteiten</a:t>
            </a:r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nl-BE" altLang="nl-BE" sz="2400" dirty="0"/>
              <a:t>Extra Gateway symbolen</a:t>
            </a:r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r>
              <a:rPr lang="nl-BE" altLang="nl-BE" sz="2400" dirty="0" err="1"/>
              <a:t>Bizagi</a:t>
            </a:r>
            <a:r>
              <a:rPr lang="nl-BE" altLang="nl-BE" sz="2400" dirty="0"/>
              <a:t> Modeler</a:t>
            </a:r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endParaRPr lang="nl-BE" altLang="nl-BE" sz="2400" dirty="0"/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endParaRPr lang="nl-BE" altLang="nl-BE" sz="2400" dirty="0"/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endParaRPr lang="en-US" altLang="nl-BE" sz="2400" dirty="0"/>
          </a:p>
          <a:p>
            <a:pPr marL="457200" indent="-457200" eaLnBrk="1" hangingPunct="1">
              <a:spcBef>
                <a:spcPct val="20000"/>
              </a:spcBef>
              <a:buFont typeface="Verdana" panose="020B0604030504040204" pitchFamily="34" charset="0"/>
              <a:buAutoNum type="arabicPeriod"/>
            </a:pPr>
            <a:endParaRPr lang="nl-BE" altLang="nl-BE" sz="2400" dirty="0"/>
          </a:p>
        </p:txBody>
      </p:sp>
      <p:sp>
        <p:nvSpPr>
          <p:cNvPr id="819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Overzicht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Fout want</a:t>
            </a:r>
            <a:br>
              <a:rPr lang="nl-BE" dirty="0"/>
            </a:br>
            <a:endParaRPr lang="nl-BE" dirty="0"/>
          </a:p>
          <a:p>
            <a:pPr lvl="1"/>
            <a:r>
              <a:rPr lang="nl-BE" dirty="0">
                <a:solidFill>
                  <a:schemeClr val="tx1"/>
                </a:solidFill>
              </a:rPr>
              <a:t>1 proces heeft in principe 1 start en 1 stop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4. </a:t>
            </a:r>
            <a:r>
              <a:rPr lang="nl-BE" altLang="nl-BE" dirty="0"/>
              <a:t>Pools en Message </a:t>
            </a:r>
            <a:r>
              <a:rPr lang="nl-BE" altLang="nl-BE" dirty="0" err="1"/>
              <a:t>Flows</a:t>
            </a:r>
            <a:endParaRPr lang="nl-BE" dirty="0"/>
          </a:p>
        </p:txBody>
      </p:sp>
      <p:sp>
        <p:nvSpPr>
          <p:cNvPr id="7" name="Ovaal 6"/>
          <p:cNvSpPr/>
          <p:nvPr/>
        </p:nvSpPr>
        <p:spPr>
          <a:xfrm>
            <a:off x="2010543" y="4568157"/>
            <a:ext cx="410344" cy="7703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96952"/>
            <a:ext cx="5688632" cy="2773208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Een gateway wordt gebruikt om een proces op te splitsen in verschillende paden (split) of om verschillende paden terug samen te brengen (merge).</a:t>
            </a:r>
          </a:p>
          <a:p>
            <a:pPr eaLnBrk="1" hangingPunct="1"/>
            <a:r>
              <a:rPr lang="nl-BE" altLang="nl-BE"/>
              <a:t>Basis BPMN kent 2 gateways:</a:t>
            </a:r>
          </a:p>
        </p:txBody>
      </p:sp>
      <p:sp>
        <p:nvSpPr>
          <p:cNvPr id="2048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sz="3600" dirty="0"/>
              <a:t>5. Basis Gateway symbolen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860800"/>
            <a:ext cx="691515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4" y="4404717"/>
            <a:ext cx="729048" cy="61929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44" y="5104888"/>
            <a:ext cx="747336" cy="7028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Als meerdere stromen samen komen start de uitgaande flow wanneer er 1 input is binnengekomen.</a:t>
            </a:r>
          </a:p>
        </p:txBody>
      </p:sp>
      <p:sp>
        <p:nvSpPr>
          <p:cNvPr id="21506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sz="3600" dirty="0"/>
              <a:t>5. </a:t>
            </a:r>
            <a:r>
              <a:rPr lang="nl-BE" altLang="nl-BE" sz="3600" dirty="0" err="1"/>
              <a:t>Exclusive</a:t>
            </a:r>
            <a:r>
              <a:rPr lang="nl-BE" altLang="nl-BE" sz="3600" dirty="0"/>
              <a:t> Input </a:t>
            </a:r>
            <a:r>
              <a:rPr lang="nl-BE" altLang="nl-BE" sz="3600" dirty="0" err="1"/>
              <a:t>Merging</a:t>
            </a:r>
            <a:endParaRPr lang="nl-BE" altLang="nl-BE" sz="3600" dirty="0"/>
          </a:p>
        </p:txBody>
      </p:sp>
      <p:grpSp>
        <p:nvGrpSpPr>
          <p:cNvPr id="3" name="Groep 2"/>
          <p:cNvGrpSpPr/>
          <p:nvPr/>
        </p:nvGrpSpPr>
        <p:grpSpPr>
          <a:xfrm>
            <a:off x="1042988" y="2841625"/>
            <a:ext cx="5600700" cy="3190875"/>
            <a:chOff x="1042988" y="2841625"/>
            <a:chExt cx="5600700" cy="3190875"/>
          </a:xfrm>
        </p:grpSpPr>
        <p:pic>
          <p:nvPicPr>
            <p:cNvPr id="2150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88" y="2841625"/>
              <a:ext cx="5600700" cy="3190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Stroomdiagram: Verbindingslijn 1"/>
            <p:cNvSpPr/>
            <p:nvPr/>
          </p:nvSpPr>
          <p:spPr>
            <a:xfrm>
              <a:off x="4139952" y="3825085"/>
              <a:ext cx="207962" cy="207962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nl-BE"/>
            </a:p>
          </p:txBody>
        </p:sp>
        <p:sp>
          <p:nvSpPr>
            <p:cNvPr id="6" name="Tekstvak 5"/>
            <p:cNvSpPr txBox="1"/>
            <p:nvPr/>
          </p:nvSpPr>
          <p:spPr>
            <a:xfrm>
              <a:off x="3924738" y="425239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rgbClr val="92D050"/>
                  </a:solidFill>
                </a:rPr>
                <a:t>X</a:t>
              </a:r>
            </a:p>
          </p:txBody>
        </p:sp>
      </p:grp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Bij het splitsen van de stromen wordt de flow naar exact 1 uitgaande stroom gestuurd, nl deze waarvan de conditie </a:t>
            </a:r>
            <a:r>
              <a:rPr lang="nl-BE" altLang="nl-BE" dirty="0" err="1"/>
              <a:t>true</a:t>
            </a:r>
            <a:r>
              <a:rPr lang="nl-BE" altLang="nl-BE" dirty="0"/>
              <a:t> is.</a:t>
            </a:r>
          </a:p>
        </p:txBody>
      </p:sp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sz="3600" dirty="0"/>
              <a:t>5. </a:t>
            </a:r>
            <a:r>
              <a:rPr lang="nl-BE" altLang="nl-BE" sz="3600" dirty="0" err="1"/>
              <a:t>Exclusive</a:t>
            </a:r>
            <a:r>
              <a:rPr lang="nl-BE" altLang="nl-BE" sz="3600" dirty="0"/>
              <a:t> Output </a:t>
            </a:r>
            <a:r>
              <a:rPr lang="nl-BE" altLang="nl-BE" sz="3600" dirty="0" err="1"/>
              <a:t>Splitting</a:t>
            </a:r>
            <a:endParaRPr lang="nl-BE" altLang="nl-BE" sz="3600" dirty="0"/>
          </a:p>
        </p:txBody>
      </p:sp>
      <p:grpSp>
        <p:nvGrpSpPr>
          <p:cNvPr id="11" name="Groep 10"/>
          <p:cNvGrpSpPr/>
          <p:nvPr/>
        </p:nvGrpSpPr>
        <p:grpSpPr>
          <a:xfrm>
            <a:off x="971600" y="3451425"/>
            <a:ext cx="5695950" cy="3152775"/>
            <a:chOff x="971600" y="3451425"/>
            <a:chExt cx="5695950" cy="3152775"/>
          </a:xfrm>
        </p:grpSpPr>
        <p:pic>
          <p:nvPicPr>
            <p:cNvPr id="2253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451425"/>
              <a:ext cx="5695950" cy="3152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Stroomdiagram: Verbindingslijn 5"/>
            <p:cNvSpPr/>
            <p:nvPr/>
          </p:nvSpPr>
          <p:spPr>
            <a:xfrm>
              <a:off x="4326170" y="3721103"/>
              <a:ext cx="207963" cy="207963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nl-BE"/>
            </a:p>
          </p:txBody>
        </p:sp>
        <p:sp>
          <p:nvSpPr>
            <p:cNvPr id="10" name="Tekstvak 9"/>
            <p:cNvSpPr txBox="1"/>
            <p:nvPr/>
          </p:nvSpPr>
          <p:spPr>
            <a:xfrm>
              <a:off x="3347864" y="480339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b="1" dirty="0">
                  <a:solidFill>
                    <a:srgbClr val="92D050"/>
                  </a:solidFill>
                </a:rPr>
                <a:t>X</a:t>
              </a:r>
            </a:p>
          </p:txBody>
        </p:sp>
      </p:grp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Rechte verbindingslijn met pijl 13"/>
          <p:cNvCxnSpPr/>
          <p:nvPr/>
        </p:nvCxnSpPr>
        <p:spPr>
          <a:xfrm>
            <a:off x="5580112" y="3063212"/>
            <a:ext cx="720080" cy="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Je kan bij </a:t>
            </a:r>
            <a:r>
              <a:rPr lang="nl-BE" altLang="nl-BE" dirty="0" err="1"/>
              <a:t>Exclusive</a:t>
            </a:r>
            <a:r>
              <a:rPr lang="nl-BE" altLang="nl-BE" dirty="0"/>
              <a:t> Output </a:t>
            </a:r>
            <a:r>
              <a:rPr lang="nl-BE" altLang="nl-BE" dirty="0" err="1"/>
              <a:t>Splitting</a:t>
            </a:r>
            <a:r>
              <a:rPr lang="nl-BE" altLang="nl-BE" dirty="0"/>
              <a:t> aangeven welk pad standaard moet gevolgd worden wanneer geen enkele voorwaarde voldaan is. </a:t>
            </a:r>
          </a:p>
        </p:txBody>
      </p:sp>
      <p:sp>
        <p:nvSpPr>
          <p:cNvPr id="22530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sz="3600" dirty="0"/>
              <a:t>5. </a:t>
            </a:r>
            <a:r>
              <a:rPr lang="nl-BE" altLang="nl-BE" sz="3600" dirty="0" err="1"/>
              <a:t>Exclusive</a:t>
            </a:r>
            <a:r>
              <a:rPr lang="nl-BE" altLang="nl-BE" sz="3600" dirty="0"/>
              <a:t> Output </a:t>
            </a:r>
            <a:r>
              <a:rPr lang="nl-BE" altLang="nl-BE" sz="3600" dirty="0" err="1"/>
              <a:t>Splitting</a:t>
            </a:r>
            <a:endParaRPr lang="nl-BE" altLang="nl-BE" sz="3600" dirty="0"/>
          </a:p>
        </p:txBody>
      </p:sp>
      <p:grpSp>
        <p:nvGrpSpPr>
          <p:cNvPr id="4" name="Groep 3"/>
          <p:cNvGrpSpPr/>
          <p:nvPr/>
        </p:nvGrpSpPr>
        <p:grpSpPr>
          <a:xfrm>
            <a:off x="971600" y="3451425"/>
            <a:ext cx="5695950" cy="3152775"/>
            <a:chOff x="971600" y="3451425"/>
            <a:chExt cx="5695950" cy="3152775"/>
          </a:xfrm>
        </p:grpSpPr>
        <p:grpSp>
          <p:nvGrpSpPr>
            <p:cNvPr id="11" name="Groep 10"/>
            <p:cNvGrpSpPr/>
            <p:nvPr/>
          </p:nvGrpSpPr>
          <p:grpSpPr>
            <a:xfrm>
              <a:off x="971600" y="3451425"/>
              <a:ext cx="5695950" cy="3152775"/>
              <a:chOff x="971600" y="3451425"/>
              <a:chExt cx="5695950" cy="3152775"/>
            </a:xfrm>
          </p:grpSpPr>
          <p:pic>
            <p:nvPicPr>
              <p:cNvPr id="22532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3451425"/>
                <a:ext cx="5695950" cy="3152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Stroomdiagram: Verbindingslijn 5"/>
              <p:cNvSpPr/>
              <p:nvPr/>
            </p:nvSpPr>
            <p:spPr>
              <a:xfrm>
                <a:off x="4326170" y="3721103"/>
                <a:ext cx="207963" cy="207963"/>
              </a:xfrm>
              <a:prstGeom prst="flowChartConnecto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nl-BE"/>
              </a:p>
            </p:txBody>
          </p:sp>
          <p:sp>
            <p:nvSpPr>
              <p:cNvPr id="10" name="Tekstvak 9"/>
              <p:cNvSpPr txBox="1"/>
              <p:nvPr/>
            </p:nvSpPr>
            <p:spPr>
              <a:xfrm>
                <a:off x="3347864" y="4803390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b="1" dirty="0">
                    <a:solidFill>
                      <a:srgbClr val="92D050"/>
                    </a:solidFill>
                  </a:rPr>
                  <a:t>X</a:t>
                </a:r>
              </a:p>
            </p:txBody>
          </p:sp>
        </p:grpSp>
        <p:cxnSp>
          <p:nvCxnSpPr>
            <p:cNvPr id="3" name="Rechte verbindingslijn 2"/>
            <p:cNvCxnSpPr/>
            <p:nvPr/>
          </p:nvCxnSpPr>
          <p:spPr>
            <a:xfrm>
              <a:off x="3374368" y="4437112"/>
              <a:ext cx="288032" cy="21602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Rechte verbindingslijn 8"/>
          <p:cNvCxnSpPr/>
          <p:nvPr/>
        </p:nvCxnSpPr>
        <p:spPr>
          <a:xfrm>
            <a:off x="5724128" y="2983700"/>
            <a:ext cx="216024" cy="14401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80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Voor exclusieve gateways kan je in BPMN 2 soorten symbolen gebruiken:</a:t>
            </a:r>
          </a:p>
          <a:p>
            <a:pPr eaLnBrk="1" hangingPunct="1"/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r>
              <a:rPr lang="nl-BE" altLang="nl-BE" dirty="0"/>
              <a:t>Afspraak! Kies voor het symbool met </a:t>
            </a:r>
            <a:r>
              <a:rPr lang="nl-BE" altLang="nl-BE" b="1" dirty="0">
                <a:solidFill>
                  <a:srgbClr val="92D050"/>
                </a:solidFill>
              </a:rPr>
              <a:t>X</a:t>
            </a:r>
          </a:p>
        </p:txBody>
      </p:sp>
      <p:sp>
        <p:nvSpPr>
          <p:cNvPr id="23554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sz="3600" dirty="0"/>
              <a:t>5. </a:t>
            </a:r>
            <a:r>
              <a:rPr lang="nl-BE" altLang="nl-BE" sz="3600" dirty="0" err="1"/>
              <a:t>Exclusive</a:t>
            </a:r>
            <a:r>
              <a:rPr lang="nl-BE" altLang="nl-BE" sz="3600" dirty="0"/>
              <a:t> gateways 		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9" t="38828" r="42976" b="33559"/>
          <a:stretch>
            <a:fillRect/>
          </a:stretch>
        </p:blipFill>
        <p:spPr bwMode="auto">
          <a:xfrm>
            <a:off x="1403350" y="3527425"/>
            <a:ext cx="19050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975" y="3079750"/>
            <a:ext cx="1728788" cy="16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162300"/>
            <a:ext cx="5895975" cy="3267075"/>
          </a:xfrm>
          <a:prstGeom prst="rect">
            <a:avLst/>
          </a:prstGeom>
        </p:spPr>
      </p:pic>
      <p:sp>
        <p:nvSpPr>
          <p:cNvPr id="2457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Na de beslissing in onderstaande exclusieve gateway,  stuurt het proces ofwel een bevestiging (Yes) ofwel een annulatie (No) door.</a:t>
            </a:r>
          </a:p>
        </p:txBody>
      </p:sp>
      <p:sp>
        <p:nvSpPr>
          <p:cNvPr id="24578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822058" cy="1066800"/>
          </a:xfrm>
        </p:spPr>
        <p:txBody>
          <a:bodyPr/>
          <a:lstStyle/>
          <a:p>
            <a:pPr eaLnBrk="1" hangingPunct="1"/>
            <a:r>
              <a:rPr lang="nl-BE" altLang="nl-BE" sz="3600" dirty="0"/>
              <a:t>5. Voorbeeld exclusieve gateway</a:t>
            </a:r>
          </a:p>
        </p:txBody>
      </p:sp>
      <p:sp>
        <p:nvSpPr>
          <p:cNvPr id="5" name="Stroomdiagram: Verbindingslijn 4"/>
          <p:cNvSpPr/>
          <p:nvPr/>
        </p:nvSpPr>
        <p:spPr>
          <a:xfrm>
            <a:off x="4139952" y="5949280"/>
            <a:ext cx="207963" cy="207963"/>
          </a:xfrm>
          <a:prstGeom prst="flowChartConnector">
            <a:avLst/>
          </a:prstGeom>
          <a:solidFill>
            <a:srgbClr val="80C5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Als meerdere stromen samen komen  wacht de uitgaande stroom tot alle inkomende stromen binnen zijn.</a:t>
            </a:r>
          </a:p>
        </p:txBody>
      </p:sp>
      <p:sp>
        <p:nvSpPr>
          <p:cNvPr id="25602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r>
              <a:rPr lang="nl-BE" altLang="nl-BE" sz="3600" dirty="0"/>
              <a:t>5. Parallel Input </a:t>
            </a:r>
            <a:r>
              <a:rPr lang="nl-BE" altLang="nl-BE" sz="3600" dirty="0" err="1"/>
              <a:t>Merging</a:t>
            </a:r>
            <a:endParaRPr lang="nl-BE" altLang="nl-BE" sz="3600" dirty="0"/>
          </a:p>
        </p:txBody>
      </p:sp>
      <p:sp>
        <p:nvSpPr>
          <p:cNvPr id="2" name="Stroomdiagram: Verbindingslijn 1"/>
          <p:cNvSpPr/>
          <p:nvPr/>
        </p:nvSpPr>
        <p:spPr>
          <a:xfrm>
            <a:off x="6084888" y="4437063"/>
            <a:ext cx="207962" cy="2079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sp>
        <p:nvSpPr>
          <p:cNvPr id="7" name="Stroomdiagram: Verbindingslijn 6"/>
          <p:cNvSpPr/>
          <p:nvPr/>
        </p:nvSpPr>
        <p:spPr>
          <a:xfrm>
            <a:off x="5076825" y="3933825"/>
            <a:ext cx="207963" cy="2079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sp>
        <p:nvSpPr>
          <p:cNvPr id="8" name="Stroomdiagram: Verbindingslijn 7"/>
          <p:cNvSpPr/>
          <p:nvPr/>
        </p:nvSpPr>
        <p:spPr>
          <a:xfrm>
            <a:off x="4211638" y="4311650"/>
            <a:ext cx="207962" cy="2079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sp>
        <p:nvSpPr>
          <p:cNvPr id="9" name="Stroomdiagram: Verbindingslijn 8"/>
          <p:cNvSpPr/>
          <p:nvPr/>
        </p:nvSpPr>
        <p:spPr>
          <a:xfrm>
            <a:off x="5076825" y="5013325"/>
            <a:ext cx="207963" cy="20796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grpSp>
        <p:nvGrpSpPr>
          <p:cNvPr id="3" name="Groep 2"/>
          <p:cNvGrpSpPr/>
          <p:nvPr/>
        </p:nvGrpSpPr>
        <p:grpSpPr>
          <a:xfrm>
            <a:off x="1571625" y="2813050"/>
            <a:ext cx="5695950" cy="3248025"/>
            <a:chOff x="1571625" y="2813050"/>
            <a:chExt cx="5695950" cy="3248025"/>
          </a:xfrm>
        </p:grpSpPr>
        <p:pic>
          <p:nvPicPr>
            <p:cNvPr id="2560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1625" y="2813050"/>
              <a:ext cx="5695950" cy="3248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Stroomdiagram: Verbindingslijn 11"/>
            <p:cNvSpPr/>
            <p:nvPr/>
          </p:nvSpPr>
          <p:spPr>
            <a:xfrm>
              <a:off x="4439414" y="3691930"/>
              <a:ext cx="207963" cy="209550"/>
            </a:xfrm>
            <a:prstGeom prst="flowChartConnector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nl-BE"/>
            </a:p>
          </p:txBody>
        </p:sp>
        <p:sp>
          <p:nvSpPr>
            <p:cNvPr id="13" name="Stroomdiagram: Verbindingslijn 12"/>
            <p:cNvSpPr/>
            <p:nvPr/>
          </p:nvSpPr>
          <p:spPr>
            <a:xfrm>
              <a:off x="4062413" y="4149725"/>
              <a:ext cx="207962" cy="207963"/>
            </a:xfrm>
            <a:prstGeom prst="flowChartConnector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nl-BE"/>
            </a:p>
          </p:txBody>
        </p:sp>
        <p:sp>
          <p:nvSpPr>
            <p:cNvPr id="14" name="Stroomdiagram: Verbindingslijn 13"/>
            <p:cNvSpPr/>
            <p:nvPr/>
          </p:nvSpPr>
          <p:spPr>
            <a:xfrm>
              <a:off x="4401330" y="4876502"/>
              <a:ext cx="207962" cy="209550"/>
            </a:xfrm>
            <a:prstGeom prst="flowChartConnector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nl-BE"/>
            </a:p>
          </p:txBody>
        </p:sp>
      </p:grp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Bij het splitsen van de inkomende stroom worden alle uitgaande stromen tegelijkertijd geactiveerd.</a:t>
            </a:r>
          </a:p>
          <a:p>
            <a:pPr eaLnBrk="1" hangingPunct="1"/>
            <a:endParaRPr lang="nl-BE" altLang="nl-BE" dirty="0"/>
          </a:p>
        </p:txBody>
      </p:sp>
      <p:sp>
        <p:nvSpPr>
          <p:cNvPr id="26627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r>
              <a:rPr lang="nl-BE" altLang="nl-BE" sz="3600" dirty="0"/>
              <a:t>5. Parallel Output </a:t>
            </a:r>
            <a:r>
              <a:rPr lang="nl-BE" altLang="nl-BE" sz="3600" dirty="0" err="1"/>
              <a:t>Splitting</a:t>
            </a:r>
            <a:endParaRPr lang="nl-BE" altLang="nl-BE" sz="3600" dirty="0"/>
          </a:p>
        </p:txBody>
      </p:sp>
      <p:grpSp>
        <p:nvGrpSpPr>
          <p:cNvPr id="3" name="Groep 2"/>
          <p:cNvGrpSpPr/>
          <p:nvPr/>
        </p:nvGrpSpPr>
        <p:grpSpPr>
          <a:xfrm>
            <a:off x="1979712" y="3140968"/>
            <a:ext cx="4762500" cy="2847975"/>
            <a:chOff x="2124075" y="3117850"/>
            <a:chExt cx="4762500" cy="2847975"/>
          </a:xfrm>
        </p:grpSpPr>
        <p:pic>
          <p:nvPicPr>
            <p:cNvPr id="2662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134"/>
            <a:stretch>
              <a:fillRect/>
            </a:stretch>
          </p:blipFill>
          <p:spPr bwMode="auto">
            <a:xfrm>
              <a:off x="2124075" y="3117850"/>
              <a:ext cx="4762500" cy="284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Stroomdiagram: Verbindingslijn 1"/>
            <p:cNvSpPr/>
            <p:nvPr/>
          </p:nvSpPr>
          <p:spPr>
            <a:xfrm>
              <a:off x="3981450" y="5092700"/>
              <a:ext cx="207963" cy="207963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nl-BE"/>
            </a:p>
          </p:txBody>
        </p:sp>
        <p:sp>
          <p:nvSpPr>
            <p:cNvPr id="7" name="Stroomdiagram: Verbindingslijn 6"/>
            <p:cNvSpPr/>
            <p:nvPr/>
          </p:nvSpPr>
          <p:spPr>
            <a:xfrm>
              <a:off x="4030663" y="3314700"/>
              <a:ext cx="207962" cy="207963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nl-BE"/>
            </a:p>
          </p:txBody>
        </p:sp>
        <p:sp>
          <p:nvSpPr>
            <p:cNvPr id="8" name="Stroomdiagram: Verbindingslijn 7"/>
            <p:cNvSpPr/>
            <p:nvPr/>
          </p:nvSpPr>
          <p:spPr>
            <a:xfrm>
              <a:off x="4140200" y="4229100"/>
              <a:ext cx="207963" cy="209550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nl-BE"/>
            </a:p>
          </p:txBody>
        </p:sp>
      </p:grp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410446"/>
            <a:ext cx="5324648" cy="2993182"/>
          </a:xfrm>
          <a:prstGeom prst="rect">
            <a:avLst/>
          </a:prstGeom>
        </p:spPr>
      </p:pic>
      <p:sp>
        <p:nvSpPr>
          <p:cNvPr id="27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Deze parallelle gateway geeft aan dat wanneer de resultaten klaar zijn, deze tegelijkertijd op de website verschijnen en verstuurd worden per mail</a:t>
            </a:r>
          </a:p>
        </p:txBody>
      </p:sp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sz="3600" dirty="0"/>
              <a:t>5. Voorbeeld parallelle gateway</a:t>
            </a:r>
          </a:p>
        </p:txBody>
      </p:sp>
      <p:sp>
        <p:nvSpPr>
          <p:cNvPr id="5" name="Stroomdiagram: Verbindingslijn 4"/>
          <p:cNvSpPr/>
          <p:nvPr/>
        </p:nvSpPr>
        <p:spPr>
          <a:xfrm>
            <a:off x="5080558" y="3543299"/>
            <a:ext cx="209550" cy="207963"/>
          </a:xfrm>
          <a:prstGeom prst="flowChartConnector">
            <a:avLst/>
          </a:prstGeom>
          <a:solidFill>
            <a:srgbClr val="80C535"/>
          </a:solidFill>
          <a:ln>
            <a:solidFill>
              <a:srgbClr val="80C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sp>
        <p:nvSpPr>
          <p:cNvPr id="6" name="Stroomdiagram: Verbindingslijn 5"/>
          <p:cNvSpPr/>
          <p:nvPr/>
        </p:nvSpPr>
        <p:spPr>
          <a:xfrm>
            <a:off x="5080558" y="5949280"/>
            <a:ext cx="209550" cy="207962"/>
          </a:xfrm>
          <a:prstGeom prst="flowChartConnector">
            <a:avLst/>
          </a:prstGeom>
          <a:solidFill>
            <a:srgbClr val="80C535"/>
          </a:solidFill>
          <a:ln>
            <a:solidFill>
              <a:srgbClr val="80C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nl-BE" dirty="0"/>
              <a:t>Business Process Model and Notation</a:t>
            </a:r>
          </a:p>
          <a:p>
            <a:pPr lvl="1" eaLnBrk="1" hangingPunct="1"/>
            <a:r>
              <a:rPr lang="en-US" altLang="nl-BE" dirty="0" err="1">
                <a:solidFill>
                  <a:schemeClr val="tx1"/>
                </a:solidFill>
              </a:rPr>
              <a:t>een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verzameling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objecten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en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symbolen</a:t>
            </a:r>
            <a:r>
              <a:rPr lang="en-US" altLang="nl-BE" dirty="0">
                <a:solidFill>
                  <a:schemeClr val="tx1"/>
                </a:solidFill>
              </a:rPr>
              <a:t> om </a:t>
            </a:r>
            <a:r>
              <a:rPr lang="en-US" altLang="nl-BE" dirty="0" err="1">
                <a:solidFill>
                  <a:schemeClr val="tx1"/>
                </a:solidFill>
              </a:rPr>
              <a:t>bedrijfsprocessen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te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modelleren</a:t>
            </a:r>
            <a:endParaRPr lang="en-US" altLang="nl-BE" dirty="0">
              <a:solidFill>
                <a:schemeClr val="tx1"/>
              </a:solidFill>
            </a:endParaRPr>
          </a:p>
          <a:p>
            <a:pPr lvl="1" eaLnBrk="1" hangingPunct="1"/>
            <a:r>
              <a:rPr lang="en-US" altLang="nl-BE" dirty="0" err="1">
                <a:solidFill>
                  <a:schemeClr val="tx1"/>
                </a:solidFill>
              </a:rPr>
              <a:t>Versie</a:t>
            </a:r>
            <a:r>
              <a:rPr lang="en-US" altLang="nl-BE" dirty="0">
                <a:solidFill>
                  <a:schemeClr val="tx1"/>
                </a:solidFill>
              </a:rPr>
              <a:t> 2.0 is </a:t>
            </a:r>
            <a:r>
              <a:rPr lang="en-US" altLang="nl-BE" dirty="0" err="1">
                <a:solidFill>
                  <a:schemeClr val="tx1"/>
                </a:solidFill>
              </a:rPr>
              <a:t>momenteel</a:t>
            </a:r>
            <a:r>
              <a:rPr lang="en-US" altLang="nl-BE" dirty="0">
                <a:solidFill>
                  <a:schemeClr val="tx1"/>
                </a:solidFill>
              </a:rPr>
              <a:t> de </a:t>
            </a:r>
            <a:r>
              <a:rPr lang="en-US" altLang="nl-BE" dirty="0" err="1">
                <a:solidFill>
                  <a:schemeClr val="tx1"/>
                </a:solidFill>
              </a:rPr>
              <a:t>internationale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standaard</a:t>
            </a:r>
            <a:r>
              <a:rPr lang="en-US" altLang="nl-BE" dirty="0">
                <a:solidFill>
                  <a:schemeClr val="tx1"/>
                </a:solidFill>
              </a:rPr>
              <a:t> om </a:t>
            </a:r>
            <a:r>
              <a:rPr lang="en-US" altLang="nl-BE" dirty="0" err="1">
                <a:solidFill>
                  <a:schemeClr val="tx1"/>
                </a:solidFill>
              </a:rPr>
              <a:t>processen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grafisch</a:t>
            </a:r>
            <a:r>
              <a:rPr lang="en-US" altLang="nl-BE" dirty="0">
                <a:solidFill>
                  <a:schemeClr val="tx1"/>
                </a:solidFill>
              </a:rPr>
              <a:t> in </a:t>
            </a:r>
            <a:r>
              <a:rPr lang="en-US" altLang="nl-BE" dirty="0" err="1">
                <a:solidFill>
                  <a:schemeClr val="tx1"/>
                </a:solidFill>
              </a:rPr>
              <a:t>kaart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te</a:t>
            </a:r>
            <a:r>
              <a:rPr lang="en-US" altLang="nl-BE" dirty="0">
                <a:solidFill>
                  <a:schemeClr val="tx1"/>
                </a:solidFill>
              </a:rPr>
              <a:t> </a:t>
            </a:r>
            <a:r>
              <a:rPr lang="en-US" altLang="nl-BE" dirty="0" err="1">
                <a:solidFill>
                  <a:schemeClr val="tx1"/>
                </a:solidFill>
              </a:rPr>
              <a:t>brengen</a:t>
            </a:r>
            <a:endParaRPr lang="en-US" altLang="nl-BE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nl-BE" dirty="0"/>
              <a:t>DOEL: </a:t>
            </a:r>
            <a:r>
              <a:rPr lang="en-US" altLang="nl-BE" dirty="0" err="1"/>
              <a:t>Communicatie</a:t>
            </a:r>
            <a:r>
              <a:rPr lang="en-US" altLang="nl-BE" dirty="0"/>
              <a:t>!</a:t>
            </a:r>
          </a:p>
          <a:p>
            <a:pPr lvl="1" eaLnBrk="1" hangingPunct="1"/>
            <a:r>
              <a:rPr lang="nl-NL" altLang="nl-BE" dirty="0">
                <a:solidFill>
                  <a:schemeClr val="tx1"/>
                </a:solidFill>
              </a:rPr>
              <a:t>de kloof dichten tussen Business (de opdrachtgevers, de gebruikers van applicaties) en IT (zij die de applicatie ontwikkelen en implementeren)</a:t>
            </a:r>
          </a:p>
        </p:txBody>
      </p:sp>
      <p:sp>
        <p:nvSpPr>
          <p:cNvPr id="1024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1. Wat is BPMN?</a:t>
            </a:r>
            <a:endParaRPr lang="nl-NL" altLang="nl-BE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105672" cy="3004876"/>
          </a:xfrm>
          <a:prstGeom prst="rect">
            <a:avLst/>
          </a:prstGeom>
        </p:spPr>
      </p:pic>
      <p:sp>
        <p:nvSpPr>
          <p:cNvPr id="28676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/>
              <a:t>Deze parallelle gateway geeft aan dat de verzending naar de klant pas gebeurt wanneer zowel de onderdelen als de factuur klaar zijn.</a:t>
            </a:r>
          </a:p>
        </p:txBody>
      </p:sp>
      <p:sp>
        <p:nvSpPr>
          <p:cNvPr id="28675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r>
              <a:rPr lang="nl-BE" altLang="nl-BE" sz="3600" dirty="0"/>
              <a:t>5. Voorbeeld parallelle gateway</a:t>
            </a:r>
          </a:p>
        </p:txBody>
      </p:sp>
      <p:sp>
        <p:nvSpPr>
          <p:cNvPr id="5" name="Stroomdiagram: Verbindingslijn 4"/>
          <p:cNvSpPr/>
          <p:nvPr/>
        </p:nvSpPr>
        <p:spPr>
          <a:xfrm>
            <a:off x="5076056" y="3543299"/>
            <a:ext cx="207962" cy="20796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BE"/>
          </a:p>
        </p:txBody>
      </p:sp>
      <p:sp>
        <p:nvSpPr>
          <p:cNvPr id="6" name="Stroomdiagram: Verbindingslijn 5"/>
          <p:cNvSpPr/>
          <p:nvPr/>
        </p:nvSpPr>
        <p:spPr>
          <a:xfrm>
            <a:off x="5076056" y="5877272"/>
            <a:ext cx="207962" cy="207963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nl-BE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>
                <a:solidFill>
                  <a:srgbClr val="FF0000"/>
                </a:solidFill>
              </a:rPr>
              <a:t>Zoek de fout!</a:t>
            </a:r>
          </a:p>
        </p:txBody>
      </p:sp>
      <p:sp>
        <p:nvSpPr>
          <p:cNvPr id="29699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5. Basis Gateway symbolen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4514275" y="4005064"/>
            <a:ext cx="44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b="1" dirty="0"/>
              <a:t>X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4" y="2042366"/>
            <a:ext cx="8612481" cy="43870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>
                <a:solidFill>
                  <a:srgbClr val="92D050"/>
                </a:solidFill>
              </a:rPr>
              <a:t>Zo moet dat!</a:t>
            </a:r>
          </a:p>
        </p:txBody>
      </p:sp>
      <p:sp>
        <p:nvSpPr>
          <p:cNvPr id="31747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5. Basis Gateway symbolen</a:t>
            </a:r>
          </a:p>
        </p:txBody>
      </p:sp>
      <p:sp>
        <p:nvSpPr>
          <p:cNvPr id="2" name="Tekstvak 1"/>
          <p:cNvSpPr txBox="1"/>
          <p:nvPr/>
        </p:nvSpPr>
        <p:spPr>
          <a:xfrm>
            <a:off x="4201194" y="4293096"/>
            <a:ext cx="44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b="1" dirty="0"/>
              <a:t>X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6660232" y="4293096"/>
            <a:ext cx="442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b="1" dirty="0"/>
              <a:t>X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7" y="2132856"/>
            <a:ext cx="9144000" cy="46144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Maak BPMN Praktijk Opdrachten Deel 1</a:t>
            </a:r>
          </a:p>
        </p:txBody>
      </p:sp>
      <p:sp>
        <p:nvSpPr>
          <p:cNvPr id="3584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Aan de slag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196975"/>
            <a:ext cx="8229600" cy="5232400"/>
          </a:xfrm>
        </p:spPr>
        <p:txBody>
          <a:bodyPr/>
          <a:lstStyle/>
          <a:p>
            <a:pPr eaLnBrk="1" hangingPunct="1"/>
            <a:r>
              <a:rPr lang="nl-BE" altLang="nl-BE"/>
              <a:t>Het Nescafé proces 2.0</a:t>
            </a:r>
            <a:endParaRPr lang="nl-NL" altLang="nl-BE"/>
          </a:p>
        </p:txBody>
      </p:sp>
      <p:sp>
        <p:nvSpPr>
          <p:cNvPr id="3379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5. Basis Gateway symbolen</a:t>
            </a:r>
            <a:endParaRPr lang="nl-NL" altLang="nl-BE" dirty="0"/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062788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BE" dirty="0"/>
              <a:t>In het Nescafé-proces 2.0</a:t>
            </a:r>
            <a:br>
              <a:rPr lang="nl-BE" dirty="0"/>
            </a:br>
            <a:r>
              <a:rPr lang="nl-BE" dirty="0"/>
              <a:t>wordt de taak ‘Put </a:t>
            </a:r>
            <a:r>
              <a:rPr lang="nl-BE" dirty="0" err="1"/>
              <a:t>boiling</a:t>
            </a:r>
            <a:r>
              <a:rPr lang="nl-BE" dirty="0"/>
              <a:t>…’</a:t>
            </a:r>
            <a:br>
              <a:rPr lang="nl-BE" dirty="0"/>
            </a:br>
            <a:r>
              <a:rPr lang="nl-BE" dirty="0"/>
              <a:t>voorzien van een </a:t>
            </a:r>
            <a:r>
              <a:rPr lang="nl-BE" dirty="0" err="1"/>
              <a:t>intermediate</a:t>
            </a:r>
            <a:br>
              <a:rPr lang="nl-BE" dirty="0"/>
            </a:br>
            <a:r>
              <a:rPr lang="nl-BE" dirty="0"/>
              <a:t>event. </a:t>
            </a:r>
          </a:p>
          <a:p>
            <a:pPr eaLnBrk="1" hangingPunct="1">
              <a:defRPr/>
            </a:pPr>
            <a:r>
              <a:rPr lang="nl-BE" dirty="0"/>
              <a:t>Dit event krijgt een extra symbool mee dat aangeeft dat er een ‘error’ kan optreden. </a:t>
            </a:r>
          </a:p>
          <a:p>
            <a:pPr eaLnBrk="1" hangingPunct="1">
              <a:defRPr/>
            </a:pPr>
            <a:r>
              <a:rPr lang="nl-BE" dirty="0"/>
              <a:t>BPMN voorziet 63 symbolen die kunnen meegegeven worden met een event om zo de betekenis van de gebeurtenis te duiden.</a:t>
            </a:r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r>
              <a:rPr lang="nl-BE" dirty="0"/>
              <a:t>     </a:t>
            </a:r>
          </a:p>
        </p:txBody>
      </p:sp>
      <p:sp>
        <p:nvSpPr>
          <p:cNvPr id="3686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6. Events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3"/>
          <a:stretch>
            <a:fillRect/>
          </a:stretch>
        </p:blipFill>
        <p:spPr bwMode="auto">
          <a:xfrm>
            <a:off x="6516688" y="1196975"/>
            <a:ext cx="1979612" cy="167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nl-BE" altLang="nl-BE"/>
          </a:p>
        </p:txBody>
      </p:sp>
      <p:sp>
        <p:nvSpPr>
          <p:cNvPr id="37890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endParaRPr lang="nl-BE" altLang="nl-BE"/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582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2133600"/>
            <a:ext cx="85248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b="27831"/>
          <a:stretch>
            <a:fillRect/>
          </a:stretch>
        </p:blipFill>
        <p:spPr bwMode="auto">
          <a:xfrm>
            <a:off x="539750" y="2205038"/>
            <a:ext cx="8420100" cy="365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5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endParaRPr lang="nl-BE" altLang="nl-BE"/>
          </a:p>
        </p:txBody>
      </p:sp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6200"/>
            <a:ext cx="88582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endParaRPr lang="nl-BE" altLang="nl-BE"/>
          </a:p>
        </p:txBody>
      </p:sp>
      <p:pic>
        <p:nvPicPr>
          <p:cNvPr id="409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6200"/>
            <a:ext cx="885825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2"/>
          <a:stretch>
            <a:fillRect/>
          </a:stretch>
        </p:blipFill>
        <p:spPr bwMode="auto">
          <a:xfrm>
            <a:off x="546100" y="2205038"/>
            <a:ext cx="84201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 eaLnBrk="1" hangingPunct="1">
              <a:buNone/>
              <a:defRPr/>
            </a:pPr>
            <a:br>
              <a:rPr lang="nl-BE" dirty="0">
                <a:sym typeface="Wingdings" pitchFamily="2" charset="2"/>
              </a:rPr>
            </a:br>
            <a:br>
              <a:rPr lang="nl-BE" dirty="0">
                <a:sym typeface="Wingdings" pitchFamily="2" charset="2"/>
              </a:rPr>
            </a:br>
            <a:endParaRPr lang="nl-BE" dirty="0">
              <a:sym typeface="Wingdings" pitchFamily="2" charset="2"/>
            </a:endParaRPr>
          </a:p>
          <a:p>
            <a:pPr eaLnBrk="1" hangingPunct="1">
              <a:defRPr/>
            </a:pPr>
            <a:endParaRPr lang="nl-BE" dirty="0">
              <a:sym typeface="Wingdings" pitchFamily="2" charset="2"/>
            </a:endParaRPr>
          </a:p>
          <a:p>
            <a:pPr eaLnBrk="1" hangingPunct="1">
              <a:defRPr/>
            </a:pPr>
            <a:endParaRPr lang="nl-BE" dirty="0"/>
          </a:p>
          <a:p>
            <a:pPr eaLnBrk="1" hangingPunct="1">
              <a:defRPr/>
            </a:pPr>
            <a:endParaRPr lang="nl-BE" dirty="0"/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</p:txBody>
      </p:sp>
      <p:sp>
        <p:nvSpPr>
          <p:cNvPr id="430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6. Events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l="7077" t="41156" r="85039" b="33416"/>
          <a:stretch/>
        </p:blipFill>
        <p:spPr>
          <a:xfrm>
            <a:off x="107504" y="1281113"/>
            <a:ext cx="3096345" cy="280831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2146" t="58542" r="92008" b="10802"/>
          <a:stretch/>
        </p:blipFill>
        <p:spPr>
          <a:xfrm>
            <a:off x="3404867" y="2289383"/>
            <a:ext cx="2806787" cy="413999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3"/>
          <a:srcRect l="7476" t="41600" r="85437" b="30401"/>
          <a:stretch/>
        </p:blipFill>
        <p:spPr>
          <a:xfrm>
            <a:off x="6302532" y="3501008"/>
            <a:ext cx="2682310" cy="2980348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6372200" y="5301208"/>
            <a:ext cx="2664296" cy="360040"/>
          </a:xfrm>
          <a:prstGeom prst="rect">
            <a:avLst/>
          </a:prstGeom>
          <a:noFill/>
          <a:ln w="28575">
            <a:solidFill>
              <a:srgbClr val="80C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9415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5"/>
          <p:cNvSpPr>
            <a:spLocks/>
          </p:cNvSpPr>
          <p:nvPr/>
        </p:nvSpPr>
        <p:spPr bwMode="auto">
          <a:xfrm>
            <a:off x="1868488" y="2046288"/>
            <a:ext cx="3203575" cy="1001712"/>
          </a:xfrm>
          <a:prstGeom prst="roundRect">
            <a:avLst>
              <a:gd name="adj" fmla="val 7139"/>
            </a:avLst>
          </a:prstGeom>
          <a:gradFill rotWithShape="0">
            <a:gsLst>
              <a:gs pos="0">
                <a:srgbClr val="EBF3F7"/>
              </a:gs>
              <a:gs pos="100000">
                <a:srgbClr val="EECC78"/>
              </a:gs>
            </a:gsLst>
            <a:lin ang="0" scaled="1"/>
          </a:gradFill>
          <a:ln w="9525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BPMI</a:t>
            </a:r>
          </a:p>
        </p:txBody>
      </p:sp>
      <p:sp>
        <p:nvSpPr>
          <p:cNvPr id="11267" name="AutoShape 6"/>
          <p:cNvSpPr>
            <a:spLocks/>
          </p:cNvSpPr>
          <p:nvPr/>
        </p:nvSpPr>
        <p:spPr bwMode="auto">
          <a:xfrm>
            <a:off x="755650" y="3238500"/>
            <a:ext cx="8085138" cy="1223963"/>
          </a:xfrm>
          <a:prstGeom prst="roundRect">
            <a:avLst>
              <a:gd name="adj" fmla="val 3588"/>
            </a:avLst>
          </a:prstGeom>
          <a:gradFill rotWithShape="0">
            <a:gsLst>
              <a:gs pos="0">
                <a:srgbClr val="EBF3F7"/>
              </a:gs>
              <a:gs pos="100000">
                <a:srgbClr val="63EE7F"/>
              </a:gs>
            </a:gsLst>
            <a:lin ang="0" scaled="1"/>
          </a:gradFill>
          <a:ln w="9525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OMG</a:t>
            </a:r>
          </a:p>
        </p:txBody>
      </p:sp>
      <p:grpSp>
        <p:nvGrpSpPr>
          <p:cNvPr id="11268" name="Group 7"/>
          <p:cNvGrpSpPr>
            <a:grpSpLocks/>
          </p:cNvGrpSpPr>
          <p:nvPr/>
        </p:nvGrpSpPr>
        <p:grpSpPr bwMode="auto">
          <a:xfrm>
            <a:off x="481013" y="1773238"/>
            <a:ext cx="7907337" cy="2951162"/>
            <a:chOff x="0" y="0"/>
            <a:chExt cx="7016" cy="4059"/>
          </a:xfrm>
        </p:grpSpPr>
        <p:sp>
          <p:nvSpPr>
            <p:cNvPr id="11294" name="Line 8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95" name="Line 9"/>
            <p:cNvSpPr>
              <a:spLocks noChangeShapeType="1"/>
            </p:cNvSpPr>
            <p:nvPr/>
          </p:nvSpPr>
          <p:spPr bwMode="auto">
            <a:xfrm rot="10800000" flipH="1">
              <a:off x="624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96" name="Line 10"/>
            <p:cNvSpPr>
              <a:spLocks noChangeShapeType="1"/>
            </p:cNvSpPr>
            <p:nvPr/>
          </p:nvSpPr>
          <p:spPr bwMode="auto">
            <a:xfrm rot="10800000" flipH="1">
              <a:off x="1176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97" name="Line 11"/>
            <p:cNvSpPr>
              <a:spLocks noChangeShapeType="1"/>
            </p:cNvSpPr>
            <p:nvPr/>
          </p:nvSpPr>
          <p:spPr bwMode="auto">
            <a:xfrm rot="10800000" flipH="1">
              <a:off x="1752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98" name="Line 12"/>
            <p:cNvSpPr>
              <a:spLocks noChangeShapeType="1"/>
            </p:cNvSpPr>
            <p:nvPr/>
          </p:nvSpPr>
          <p:spPr bwMode="auto">
            <a:xfrm rot="10800000" flipH="1">
              <a:off x="2360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299" name="Line 13"/>
            <p:cNvSpPr>
              <a:spLocks noChangeShapeType="1"/>
            </p:cNvSpPr>
            <p:nvPr/>
          </p:nvSpPr>
          <p:spPr bwMode="auto">
            <a:xfrm rot="10800000" flipH="1">
              <a:off x="2920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0" name="Line 14"/>
            <p:cNvSpPr>
              <a:spLocks noChangeShapeType="1"/>
            </p:cNvSpPr>
            <p:nvPr/>
          </p:nvSpPr>
          <p:spPr bwMode="auto">
            <a:xfrm rot="10800000" flipH="1">
              <a:off x="3520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1" name="Line 15"/>
            <p:cNvSpPr>
              <a:spLocks noChangeShapeType="1"/>
            </p:cNvSpPr>
            <p:nvPr/>
          </p:nvSpPr>
          <p:spPr bwMode="auto">
            <a:xfrm rot="10800000" flipH="1">
              <a:off x="4144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2" name="Line 16"/>
            <p:cNvSpPr>
              <a:spLocks noChangeShapeType="1"/>
            </p:cNvSpPr>
            <p:nvPr/>
          </p:nvSpPr>
          <p:spPr bwMode="auto">
            <a:xfrm rot="10800000" flipH="1">
              <a:off x="4696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3" name="Line 17"/>
            <p:cNvSpPr>
              <a:spLocks noChangeShapeType="1"/>
            </p:cNvSpPr>
            <p:nvPr/>
          </p:nvSpPr>
          <p:spPr bwMode="auto">
            <a:xfrm rot="10800000" flipH="1">
              <a:off x="5272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4" name="Line 18"/>
            <p:cNvSpPr>
              <a:spLocks noChangeShapeType="1"/>
            </p:cNvSpPr>
            <p:nvPr/>
          </p:nvSpPr>
          <p:spPr bwMode="auto">
            <a:xfrm rot="10800000" flipH="1">
              <a:off x="5880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5" name="Line 19"/>
            <p:cNvSpPr>
              <a:spLocks noChangeShapeType="1"/>
            </p:cNvSpPr>
            <p:nvPr/>
          </p:nvSpPr>
          <p:spPr bwMode="auto">
            <a:xfrm rot="10800000" flipH="1">
              <a:off x="6440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  <p:sp>
          <p:nvSpPr>
            <p:cNvPr id="11306" name="Line 20"/>
            <p:cNvSpPr>
              <a:spLocks noChangeShapeType="1"/>
            </p:cNvSpPr>
            <p:nvPr/>
          </p:nvSpPr>
          <p:spPr bwMode="auto">
            <a:xfrm rot="10800000" flipH="1">
              <a:off x="7016" y="0"/>
              <a:ext cx="0" cy="40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BE"/>
            </a:p>
          </p:txBody>
        </p:sp>
      </p:grpSp>
      <p:sp>
        <p:nvSpPr>
          <p:cNvPr id="820245" name="AutoShape 21"/>
          <p:cNvSpPr>
            <a:spLocks/>
          </p:cNvSpPr>
          <p:nvPr/>
        </p:nvSpPr>
        <p:spPr bwMode="auto">
          <a:xfrm>
            <a:off x="7920038" y="3721100"/>
            <a:ext cx="250825" cy="266700"/>
          </a:xfrm>
          <a:prstGeom prst="rightArrow">
            <a:avLst>
              <a:gd name="adj1" fmla="val 48009"/>
              <a:gd name="adj2" fmla="val 76366"/>
            </a:avLst>
          </a:prstGeom>
          <a:solidFill>
            <a:srgbClr val="ADCAEE">
              <a:alpha val="38039"/>
            </a:srgbClr>
          </a:solidFill>
          <a:ln w="25400" algn="ctr">
            <a:solidFill>
              <a:srgbClr val="6699FF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BE" altLang="nl-BE" sz="1800">
              <a:latin typeface="Arial" panose="020B0604020202020204" pitchFamily="34" charset="0"/>
            </a:endParaRPr>
          </a:p>
        </p:txBody>
      </p:sp>
      <p:sp>
        <p:nvSpPr>
          <p:cNvPr id="11270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1. Geschiedenis BPMN</a:t>
            </a:r>
            <a:endParaRPr lang="en-US" altLang="nl-BE" dirty="0"/>
          </a:p>
        </p:txBody>
      </p:sp>
      <p:sp>
        <p:nvSpPr>
          <p:cNvPr id="820248" name="AutoShape 24"/>
          <p:cNvSpPr>
            <a:spLocks/>
          </p:cNvSpPr>
          <p:nvPr/>
        </p:nvSpPr>
        <p:spPr bwMode="auto">
          <a:xfrm>
            <a:off x="839788" y="3636963"/>
            <a:ext cx="581025" cy="500062"/>
          </a:xfrm>
          <a:prstGeom prst="roundRect">
            <a:avLst>
              <a:gd name="adj" fmla="val 12500"/>
            </a:avLst>
          </a:prstGeom>
          <a:gradFill rotWithShape="0">
            <a:gsLst>
              <a:gs pos="0">
                <a:srgbClr val="EBF3F7"/>
              </a:gs>
              <a:gs pos="100000">
                <a:srgbClr val="ADCAEE"/>
              </a:gs>
            </a:gsLst>
            <a:lin ang="0" scaled="1"/>
          </a:gradFill>
          <a:ln w="25400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XML</a:t>
            </a:r>
          </a:p>
        </p:txBody>
      </p:sp>
      <p:sp>
        <p:nvSpPr>
          <p:cNvPr id="820249" name="AutoShape 25"/>
          <p:cNvSpPr>
            <a:spLocks/>
          </p:cNvSpPr>
          <p:nvPr/>
        </p:nvSpPr>
        <p:spPr bwMode="auto">
          <a:xfrm>
            <a:off x="2622550" y="2279650"/>
            <a:ext cx="1985963" cy="441325"/>
          </a:xfrm>
          <a:prstGeom prst="roundRect">
            <a:avLst>
              <a:gd name="adj" fmla="val 12500"/>
            </a:avLst>
          </a:prstGeom>
          <a:gradFill rotWithShape="0">
            <a:gsLst>
              <a:gs pos="0">
                <a:srgbClr val="EBF3F7"/>
              </a:gs>
              <a:gs pos="100000">
                <a:srgbClr val="ADCAEE"/>
              </a:gs>
            </a:gsLst>
            <a:lin ang="0" scaled="1"/>
          </a:gradFill>
          <a:ln w="25400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BPMN 1.0</a:t>
            </a:r>
          </a:p>
        </p:txBody>
      </p:sp>
      <p:sp>
        <p:nvSpPr>
          <p:cNvPr id="820252" name="AutoShape 28"/>
          <p:cNvSpPr>
            <a:spLocks/>
          </p:cNvSpPr>
          <p:nvPr/>
        </p:nvSpPr>
        <p:spPr bwMode="auto">
          <a:xfrm rot="2620246">
            <a:off x="4219575" y="2979738"/>
            <a:ext cx="1027113" cy="284162"/>
          </a:xfrm>
          <a:prstGeom prst="rightArrow">
            <a:avLst>
              <a:gd name="adj1" fmla="val 35139"/>
              <a:gd name="adj2" fmla="val 112753"/>
            </a:avLst>
          </a:prstGeom>
          <a:solidFill>
            <a:srgbClr val="ADCAEE"/>
          </a:solidFill>
          <a:ln w="25400">
            <a:solidFill>
              <a:srgbClr val="005A7B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BE" altLang="nl-BE" sz="1800">
              <a:latin typeface="Arial" panose="020B0604020202020204" pitchFamily="34" charset="0"/>
            </a:endParaRPr>
          </a:p>
        </p:txBody>
      </p:sp>
      <p:sp>
        <p:nvSpPr>
          <p:cNvPr id="11274" name="Rectangle 31"/>
          <p:cNvSpPr>
            <a:spLocks/>
          </p:cNvSpPr>
          <p:nvPr/>
        </p:nvSpPr>
        <p:spPr bwMode="auto">
          <a:xfrm>
            <a:off x="223838" y="1544638"/>
            <a:ext cx="768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1994 . . </a:t>
            </a:r>
          </a:p>
        </p:txBody>
      </p:sp>
      <p:sp>
        <p:nvSpPr>
          <p:cNvPr id="11275" name="Rectangle 32"/>
          <p:cNvSpPr>
            <a:spLocks/>
          </p:cNvSpPr>
          <p:nvPr/>
        </p:nvSpPr>
        <p:spPr bwMode="auto">
          <a:xfrm>
            <a:off x="874713" y="1544638"/>
            <a:ext cx="6635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1998 . </a:t>
            </a:r>
          </a:p>
        </p:txBody>
      </p:sp>
      <p:sp>
        <p:nvSpPr>
          <p:cNvPr id="11276" name="Rectangle 33"/>
          <p:cNvSpPr>
            <a:spLocks/>
          </p:cNvSpPr>
          <p:nvPr/>
        </p:nvSpPr>
        <p:spPr bwMode="auto">
          <a:xfrm>
            <a:off x="1527175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2000</a:t>
            </a:r>
          </a:p>
        </p:txBody>
      </p:sp>
      <p:sp>
        <p:nvSpPr>
          <p:cNvPr id="11277" name="Rectangle 34"/>
          <p:cNvSpPr>
            <a:spLocks/>
          </p:cNvSpPr>
          <p:nvPr/>
        </p:nvSpPr>
        <p:spPr bwMode="auto">
          <a:xfrm>
            <a:off x="2178050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2001</a:t>
            </a:r>
          </a:p>
        </p:txBody>
      </p:sp>
      <p:sp>
        <p:nvSpPr>
          <p:cNvPr id="11278" name="Rectangle 35"/>
          <p:cNvSpPr>
            <a:spLocks/>
          </p:cNvSpPr>
          <p:nvPr/>
        </p:nvSpPr>
        <p:spPr bwMode="auto">
          <a:xfrm>
            <a:off x="6742113" y="1544638"/>
            <a:ext cx="506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2008</a:t>
            </a:r>
          </a:p>
        </p:txBody>
      </p:sp>
      <p:sp>
        <p:nvSpPr>
          <p:cNvPr id="11279" name="Rectangle 36"/>
          <p:cNvSpPr>
            <a:spLocks/>
          </p:cNvSpPr>
          <p:nvPr/>
        </p:nvSpPr>
        <p:spPr bwMode="auto">
          <a:xfrm>
            <a:off x="8045450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2010</a:t>
            </a:r>
          </a:p>
        </p:txBody>
      </p:sp>
      <p:sp>
        <p:nvSpPr>
          <p:cNvPr id="11280" name="Rectangle 37"/>
          <p:cNvSpPr>
            <a:spLocks/>
          </p:cNvSpPr>
          <p:nvPr/>
        </p:nvSpPr>
        <p:spPr bwMode="auto">
          <a:xfrm>
            <a:off x="6089650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2007</a:t>
            </a:r>
          </a:p>
        </p:txBody>
      </p:sp>
      <p:sp>
        <p:nvSpPr>
          <p:cNvPr id="11281" name="Rectangle 38"/>
          <p:cNvSpPr>
            <a:spLocks/>
          </p:cNvSpPr>
          <p:nvPr/>
        </p:nvSpPr>
        <p:spPr bwMode="auto">
          <a:xfrm>
            <a:off x="5438775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2006</a:t>
            </a:r>
          </a:p>
        </p:txBody>
      </p:sp>
      <p:sp>
        <p:nvSpPr>
          <p:cNvPr id="11282" name="Rectangle 39"/>
          <p:cNvSpPr>
            <a:spLocks/>
          </p:cNvSpPr>
          <p:nvPr/>
        </p:nvSpPr>
        <p:spPr bwMode="auto">
          <a:xfrm>
            <a:off x="7394575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2009</a:t>
            </a:r>
          </a:p>
        </p:txBody>
      </p:sp>
      <p:sp>
        <p:nvSpPr>
          <p:cNvPr id="11283" name="Rectangle 40"/>
          <p:cNvSpPr>
            <a:spLocks/>
          </p:cNvSpPr>
          <p:nvPr/>
        </p:nvSpPr>
        <p:spPr bwMode="auto">
          <a:xfrm>
            <a:off x="4133850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2004</a:t>
            </a:r>
          </a:p>
        </p:txBody>
      </p:sp>
      <p:sp>
        <p:nvSpPr>
          <p:cNvPr id="11284" name="Rectangle 41"/>
          <p:cNvSpPr>
            <a:spLocks/>
          </p:cNvSpPr>
          <p:nvPr/>
        </p:nvSpPr>
        <p:spPr bwMode="auto">
          <a:xfrm>
            <a:off x="4786313" y="1544638"/>
            <a:ext cx="506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2005</a:t>
            </a:r>
          </a:p>
        </p:txBody>
      </p:sp>
      <p:sp>
        <p:nvSpPr>
          <p:cNvPr id="11285" name="Rectangle 42"/>
          <p:cNvSpPr>
            <a:spLocks/>
          </p:cNvSpPr>
          <p:nvPr/>
        </p:nvSpPr>
        <p:spPr bwMode="auto">
          <a:xfrm>
            <a:off x="2830513" y="1544638"/>
            <a:ext cx="506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2002</a:t>
            </a:r>
          </a:p>
        </p:txBody>
      </p:sp>
      <p:sp>
        <p:nvSpPr>
          <p:cNvPr id="11286" name="Rectangle 43"/>
          <p:cNvSpPr>
            <a:spLocks/>
          </p:cNvSpPr>
          <p:nvPr/>
        </p:nvSpPr>
        <p:spPr bwMode="auto">
          <a:xfrm>
            <a:off x="3482975" y="1544638"/>
            <a:ext cx="5064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8" bIns="0" anchor="ctr">
            <a:spAutoFit/>
          </a:bodyPr>
          <a:lstStyle>
            <a:lvl1pPr marL="39688"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500" b="1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2003</a:t>
            </a:r>
          </a:p>
        </p:txBody>
      </p:sp>
      <p:sp>
        <p:nvSpPr>
          <p:cNvPr id="820270" name="AutoShape 46"/>
          <p:cNvSpPr>
            <a:spLocks/>
          </p:cNvSpPr>
          <p:nvPr/>
        </p:nvSpPr>
        <p:spPr bwMode="auto">
          <a:xfrm>
            <a:off x="4848225" y="3541713"/>
            <a:ext cx="1054100" cy="571500"/>
          </a:xfrm>
          <a:prstGeom prst="roundRect">
            <a:avLst>
              <a:gd name="adj" fmla="val 10935"/>
            </a:avLst>
          </a:prstGeom>
          <a:gradFill rotWithShape="0">
            <a:gsLst>
              <a:gs pos="0">
                <a:srgbClr val="EBF3F7"/>
              </a:gs>
              <a:gs pos="100000">
                <a:srgbClr val="ADCAEE"/>
              </a:gs>
            </a:gsLst>
            <a:lin ang="0" scaled="1"/>
          </a:gradFill>
          <a:ln w="25400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BPMN 1.0</a:t>
            </a:r>
          </a:p>
        </p:txBody>
      </p:sp>
      <p:sp>
        <p:nvSpPr>
          <p:cNvPr id="820271" name="AutoShape 47"/>
          <p:cNvSpPr>
            <a:spLocks/>
          </p:cNvSpPr>
          <p:nvPr/>
        </p:nvSpPr>
        <p:spPr bwMode="auto">
          <a:xfrm>
            <a:off x="7056438" y="3721100"/>
            <a:ext cx="257175" cy="266700"/>
          </a:xfrm>
          <a:prstGeom prst="rightArrow">
            <a:avLst>
              <a:gd name="adj1" fmla="val 50000"/>
              <a:gd name="adj2" fmla="val 75287"/>
            </a:avLst>
          </a:prstGeom>
          <a:solidFill>
            <a:srgbClr val="ADCAEE"/>
          </a:solidFill>
          <a:ln w="25400" algn="ctr">
            <a:solidFill>
              <a:srgbClr val="005A7B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BE" altLang="nl-BE" sz="1800">
              <a:latin typeface="Arial" panose="020B0604020202020204" pitchFamily="34" charset="0"/>
            </a:endParaRPr>
          </a:p>
        </p:txBody>
      </p:sp>
      <p:sp>
        <p:nvSpPr>
          <p:cNvPr id="820272" name="AutoShape 48"/>
          <p:cNvSpPr>
            <a:spLocks/>
          </p:cNvSpPr>
          <p:nvPr/>
        </p:nvSpPr>
        <p:spPr bwMode="auto">
          <a:xfrm>
            <a:off x="5907088" y="3721100"/>
            <a:ext cx="441325" cy="266700"/>
          </a:xfrm>
          <a:prstGeom prst="rightArrow">
            <a:avLst>
              <a:gd name="adj1" fmla="val 54676"/>
              <a:gd name="adj2" fmla="val 112394"/>
            </a:avLst>
          </a:prstGeom>
          <a:solidFill>
            <a:srgbClr val="ADCAEE"/>
          </a:solidFill>
          <a:ln w="25400">
            <a:solidFill>
              <a:srgbClr val="005A7B"/>
            </a:solidFill>
            <a:miter lim="800000"/>
            <a:headEnd/>
            <a:tailEnd/>
          </a:ln>
        </p:spPr>
        <p:txBody>
          <a:bodyPr lIns="0" tIns="0" rIns="0" bIns="0"/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nl-BE" altLang="nl-BE" sz="1800">
              <a:latin typeface="Arial" panose="020B0604020202020204" pitchFamily="34" charset="0"/>
            </a:endParaRPr>
          </a:p>
        </p:txBody>
      </p:sp>
      <p:sp>
        <p:nvSpPr>
          <p:cNvPr id="820274" name="AutoShape 50"/>
          <p:cNvSpPr>
            <a:spLocks/>
          </p:cNvSpPr>
          <p:nvPr/>
        </p:nvSpPr>
        <p:spPr bwMode="auto">
          <a:xfrm>
            <a:off x="7277100" y="3514725"/>
            <a:ext cx="642938" cy="625475"/>
          </a:xfrm>
          <a:prstGeom prst="roundRect">
            <a:avLst>
              <a:gd name="adj" fmla="val 10000"/>
            </a:avLst>
          </a:prstGeom>
          <a:gradFill rotWithShape="0">
            <a:gsLst>
              <a:gs pos="0">
                <a:srgbClr val="EBF3F7"/>
              </a:gs>
              <a:gs pos="100000">
                <a:srgbClr val="ADCAEE"/>
              </a:gs>
            </a:gsLst>
            <a:lin ang="0" scaled="1"/>
          </a:gradFill>
          <a:ln w="25400" algn="ctr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BPMN 1.2</a:t>
            </a:r>
          </a:p>
        </p:txBody>
      </p:sp>
      <p:sp>
        <p:nvSpPr>
          <p:cNvPr id="820275" name="AutoShape 51"/>
          <p:cNvSpPr>
            <a:spLocks/>
          </p:cNvSpPr>
          <p:nvPr/>
        </p:nvSpPr>
        <p:spPr bwMode="auto">
          <a:xfrm>
            <a:off x="6367463" y="3533775"/>
            <a:ext cx="677862" cy="579438"/>
          </a:xfrm>
          <a:prstGeom prst="roundRect">
            <a:avLst>
              <a:gd name="adj" fmla="val 10769"/>
            </a:avLst>
          </a:prstGeom>
          <a:gradFill rotWithShape="0">
            <a:gsLst>
              <a:gs pos="0">
                <a:srgbClr val="EBF3F7"/>
              </a:gs>
              <a:gs pos="100000">
                <a:srgbClr val="ADCAEE"/>
              </a:gs>
            </a:gsLst>
            <a:lin ang="0" scaled="1"/>
          </a:gradFill>
          <a:ln w="25400" algn="ctr">
            <a:solidFill>
              <a:srgbClr val="005A7C"/>
            </a:solidFill>
            <a:round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 anchor="ctr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BPMN 1.1</a:t>
            </a:r>
          </a:p>
        </p:txBody>
      </p:sp>
      <p:sp>
        <p:nvSpPr>
          <p:cNvPr id="820276" name="AutoShape 52"/>
          <p:cNvSpPr>
            <a:spLocks/>
          </p:cNvSpPr>
          <p:nvPr/>
        </p:nvSpPr>
        <p:spPr bwMode="auto">
          <a:xfrm>
            <a:off x="8126413" y="3487738"/>
            <a:ext cx="650875" cy="666750"/>
          </a:xfrm>
          <a:prstGeom prst="roundRect">
            <a:avLst>
              <a:gd name="adj" fmla="val 9588"/>
            </a:avLst>
          </a:prstGeom>
          <a:solidFill>
            <a:srgbClr val="FFFFFF">
              <a:alpha val="34117"/>
            </a:srgbClr>
          </a:solidFill>
          <a:ln w="25400" algn="ctr">
            <a:solidFill>
              <a:srgbClr val="6699FF"/>
            </a:solidFill>
            <a:round/>
            <a:headEnd/>
            <a:tailEnd/>
          </a:ln>
        </p:spPr>
        <p:txBody>
          <a:bodyPr lIns="0" tIns="0" rIns="0" bIns="0" anchor="ctr"/>
          <a:lstStyle>
            <a:lvl1pPr defTabSz="642938"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642938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 defTabSz="642938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 defTabSz="642938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defTabSz="642938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nl-BE" sz="1400" b="1">
                <a:latin typeface="Helvetica Neue"/>
                <a:sym typeface="Helvetica Neue"/>
              </a:rPr>
              <a:t>BPMN 2.0</a:t>
            </a:r>
          </a:p>
        </p:txBody>
      </p:sp>
      <p:sp>
        <p:nvSpPr>
          <p:cNvPr id="11293" name="Tekstvak 1"/>
          <p:cNvSpPr txBox="1">
            <a:spLocks noChangeArrowheads="1"/>
          </p:cNvSpPr>
          <p:nvPr/>
        </p:nvSpPr>
        <p:spPr bwMode="auto">
          <a:xfrm>
            <a:off x="395288" y="5157788"/>
            <a:ext cx="5378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BPMI: Business Process Management Initiative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OMG: Object Management Group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2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2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2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2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  <p:bldP spid="820248" grpId="0" animBg="1"/>
      <p:bldP spid="820249" grpId="0" animBg="1"/>
      <p:bldP spid="820252" grpId="0" animBg="1"/>
      <p:bldP spid="820270" grpId="0" animBg="1"/>
      <p:bldP spid="820271" grpId="0" animBg="1"/>
      <p:bldP spid="820272" grpId="0" animBg="1"/>
      <p:bldP spid="820274" grpId="0" animBg="1"/>
      <p:bldP spid="820275" grpId="0" animBg="1"/>
      <p:bldP spid="82027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BE" dirty="0"/>
              <a:t>Er bestaat een verschil tussen een ‘</a:t>
            </a:r>
            <a:r>
              <a:rPr lang="nl-BE" dirty="0" err="1"/>
              <a:t>throwing</a:t>
            </a:r>
            <a:r>
              <a:rPr lang="nl-BE" dirty="0"/>
              <a:t>’-event (opgevuld symbool) en een ‘</a:t>
            </a:r>
            <a:r>
              <a:rPr lang="nl-BE" dirty="0" err="1"/>
              <a:t>catching</a:t>
            </a:r>
            <a:r>
              <a:rPr lang="nl-BE" dirty="0"/>
              <a:t>’-event (leeg symbool).</a:t>
            </a:r>
          </a:p>
          <a:p>
            <a:pPr eaLnBrk="1" hangingPunct="1">
              <a:defRPr/>
            </a:pPr>
            <a:endParaRPr lang="nl-BE" dirty="0"/>
          </a:p>
          <a:p>
            <a:pPr eaLnBrk="1" hangingPunct="1">
              <a:defRPr/>
            </a:pPr>
            <a:r>
              <a:rPr lang="nl-BE" dirty="0"/>
              <a:t> 	Dit </a:t>
            </a:r>
            <a:r>
              <a:rPr lang="nl-BE" dirty="0" err="1"/>
              <a:t>intermediate</a:t>
            </a:r>
            <a:r>
              <a:rPr lang="nl-BE" dirty="0"/>
              <a:t>-event geeft aan dat er een bericht ‘</a:t>
            </a:r>
            <a:r>
              <a:rPr lang="nl-BE" dirty="0" err="1"/>
              <a:t>gethrowd</a:t>
            </a:r>
            <a:r>
              <a:rPr lang="nl-BE" dirty="0"/>
              <a:t>’</a:t>
            </a:r>
            <a:r>
              <a:rPr lang="nl-BE" dirty="0">
                <a:sym typeface="Wingdings" pitchFamily="2" charset="2"/>
              </a:rPr>
              <a:t> verstuurd wordt.</a:t>
            </a:r>
          </a:p>
          <a:p>
            <a:pPr eaLnBrk="1" hangingPunct="1">
              <a:defRPr/>
            </a:pPr>
            <a:endParaRPr lang="nl-BE" dirty="0">
              <a:sym typeface="Wingdings" pitchFamily="2" charset="2"/>
            </a:endParaRPr>
          </a:p>
          <a:p>
            <a:pPr eaLnBrk="1" hangingPunct="1">
              <a:defRPr/>
            </a:pPr>
            <a:r>
              <a:rPr lang="nl-BE" dirty="0">
                <a:sym typeface="Wingdings" pitchFamily="2" charset="2"/>
              </a:rPr>
              <a:t>	Dit </a:t>
            </a:r>
            <a:r>
              <a:rPr lang="nl-BE" dirty="0" err="1">
                <a:sym typeface="Wingdings" pitchFamily="2" charset="2"/>
              </a:rPr>
              <a:t>intermediate</a:t>
            </a:r>
            <a:r>
              <a:rPr lang="nl-BE" dirty="0">
                <a:sym typeface="Wingdings" pitchFamily="2" charset="2"/>
              </a:rPr>
              <a:t>-event geeft aan dat een bericht ‘</a:t>
            </a:r>
            <a:r>
              <a:rPr lang="nl-BE" dirty="0" err="1">
                <a:sym typeface="Wingdings" pitchFamily="2" charset="2"/>
              </a:rPr>
              <a:t>gecatcht</a:t>
            </a:r>
            <a:r>
              <a:rPr lang="nl-BE" dirty="0">
                <a:sym typeface="Wingdings" pitchFamily="2" charset="2"/>
              </a:rPr>
              <a:t>’ wordt  dat er op een bericht gewacht wordt.</a:t>
            </a:r>
            <a:br>
              <a:rPr lang="nl-BE" dirty="0">
                <a:sym typeface="Wingdings" pitchFamily="2" charset="2"/>
              </a:rPr>
            </a:br>
            <a:br>
              <a:rPr lang="nl-BE" dirty="0">
                <a:sym typeface="Wingdings" pitchFamily="2" charset="2"/>
              </a:rPr>
            </a:br>
            <a:endParaRPr lang="nl-BE" dirty="0">
              <a:sym typeface="Wingdings" pitchFamily="2" charset="2"/>
            </a:endParaRPr>
          </a:p>
          <a:p>
            <a:pPr eaLnBrk="1" hangingPunct="1">
              <a:defRPr/>
            </a:pPr>
            <a:endParaRPr lang="nl-BE" dirty="0">
              <a:sym typeface="Wingdings" pitchFamily="2" charset="2"/>
            </a:endParaRPr>
          </a:p>
          <a:p>
            <a:pPr eaLnBrk="1" hangingPunct="1">
              <a:defRPr/>
            </a:pPr>
            <a:endParaRPr lang="nl-BE" dirty="0"/>
          </a:p>
          <a:p>
            <a:pPr eaLnBrk="1" hangingPunct="1">
              <a:defRPr/>
            </a:pPr>
            <a:endParaRPr lang="nl-BE" dirty="0"/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</p:txBody>
      </p:sp>
      <p:sp>
        <p:nvSpPr>
          <p:cNvPr id="430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6. Events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27091" t="9680" r="27091" b="19760"/>
          <a:stretch/>
        </p:blipFill>
        <p:spPr>
          <a:xfrm>
            <a:off x="820043" y="4509120"/>
            <a:ext cx="576064" cy="50405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12676"/>
          <a:stretch/>
        </p:blipFill>
        <p:spPr>
          <a:xfrm>
            <a:off x="846438" y="3092900"/>
            <a:ext cx="632138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428750"/>
            <a:ext cx="8535988" cy="5000625"/>
          </a:xfrm>
        </p:spPr>
        <p:txBody>
          <a:bodyPr/>
          <a:lstStyle/>
          <a:p>
            <a:pPr eaLnBrk="1" hangingPunct="1"/>
            <a:r>
              <a:rPr lang="nl-BE" altLang="nl-BE"/>
              <a:t>Dit intermediate timer event geeft aan dat indien na 2 dagen de boeking niet bevestigd is, er een annulatie verstuurd wordt.</a:t>
            </a:r>
          </a:p>
        </p:txBody>
      </p:sp>
      <p:sp>
        <p:nvSpPr>
          <p:cNvPr id="44034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6. Events – </a:t>
            </a:r>
            <a:r>
              <a:rPr lang="nl-BE" altLang="nl-BE" dirty="0" err="1"/>
              <a:t>boundary</a:t>
            </a:r>
            <a:r>
              <a:rPr lang="nl-BE" altLang="nl-BE" dirty="0"/>
              <a:t> + </a:t>
            </a:r>
            <a:r>
              <a:rPr lang="nl-BE" altLang="nl-BE" dirty="0" err="1"/>
              <a:t>interrupting</a:t>
            </a:r>
            <a:endParaRPr lang="nl-BE" altLang="nl-BE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996952"/>
            <a:ext cx="40767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428750"/>
            <a:ext cx="8535988" cy="5000625"/>
          </a:xfrm>
        </p:spPr>
        <p:txBody>
          <a:bodyPr/>
          <a:lstStyle/>
          <a:p>
            <a:pPr eaLnBrk="1" hangingPunct="1"/>
            <a:r>
              <a:rPr lang="nl-BE" altLang="nl-BE" dirty="0"/>
              <a:t>Dit non-</a:t>
            </a:r>
            <a:r>
              <a:rPr lang="nl-BE" altLang="nl-BE" dirty="0" err="1"/>
              <a:t>interrupting</a:t>
            </a:r>
            <a:r>
              <a:rPr lang="nl-BE" altLang="nl-BE" dirty="0"/>
              <a:t> </a:t>
            </a:r>
            <a:r>
              <a:rPr lang="nl-BE" altLang="nl-BE" dirty="0" err="1"/>
              <a:t>intermediate</a:t>
            </a:r>
            <a:r>
              <a:rPr lang="nl-BE" altLang="nl-BE" dirty="0"/>
              <a:t> timer event geeft aan dat wanneer het </a:t>
            </a:r>
            <a:r>
              <a:rPr lang="nl-BE" altLang="nl-BE" dirty="0" err="1"/>
              <a:t>ververven</a:t>
            </a:r>
            <a:r>
              <a:rPr lang="nl-BE" altLang="nl-BE" dirty="0"/>
              <a:t> langer dan 30 minuten duurt de manager op de hoogte moet worden gebracht. Het verven stopt niet maar loopt gewoon door.</a:t>
            </a:r>
          </a:p>
        </p:txBody>
      </p:sp>
      <p:sp>
        <p:nvSpPr>
          <p:cNvPr id="44034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6. Events – </a:t>
            </a:r>
            <a:r>
              <a:rPr lang="nl-BE" altLang="nl-BE" dirty="0" err="1"/>
              <a:t>boundary</a:t>
            </a:r>
            <a:r>
              <a:rPr lang="nl-BE" altLang="nl-BE" dirty="0"/>
              <a:t> + non-</a:t>
            </a:r>
            <a:r>
              <a:rPr lang="nl-BE" altLang="nl-BE" dirty="0" err="1"/>
              <a:t>interrupting</a:t>
            </a:r>
            <a:endParaRPr lang="nl-BE" altLang="nl-BE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38" y="3635797"/>
            <a:ext cx="72294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77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Events kunnen ook optreden in de gewone activiteitenflow. </a:t>
            </a:r>
          </a:p>
          <a:p>
            <a:pPr eaLnBrk="1" hangingPunct="1"/>
            <a:r>
              <a:rPr lang="nl-BE" altLang="nl-BE"/>
              <a:t>Zo geeft onderstaand event aan dat na 6 dagen een email verstuurd wordt om aan te geven dat de deadline nadert.</a:t>
            </a:r>
          </a:p>
          <a:p>
            <a:pPr eaLnBrk="1" hangingPunct="1"/>
            <a:endParaRPr lang="nl-BE" altLang="nl-BE"/>
          </a:p>
        </p:txBody>
      </p:sp>
      <p:sp>
        <p:nvSpPr>
          <p:cNvPr id="45059" name="Titel 1"/>
          <p:cNvSpPr>
            <a:spLocks noGrp="1"/>
          </p:cNvSpPr>
          <p:nvPr>
            <p:ph type="title"/>
          </p:nvPr>
        </p:nvSpPr>
        <p:spPr>
          <a:xfrm>
            <a:off x="1259632" y="214313"/>
            <a:ext cx="7776864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6. Events – </a:t>
            </a:r>
            <a:r>
              <a:rPr lang="nl-BE" altLang="nl-BE" dirty="0" err="1"/>
              <a:t>sequence</a:t>
            </a:r>
            <a:r>
              <a:rPr lang="nl-BE" altLang="nl-BE" dirty="0"/>
              <a:t> flow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030674"/>
            <a:ext cx="7762875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BE" dirty="0"/>
              <a:t>Een associatie wordt gebruikt om bijkomende informatie, zoals data, </a:t>
            </a:r>
            <a:r>
              <a:rPr lang="nl-BE" dirty="0" err="1"/>
              <a:t>artifacts</a:t>
            </a:r>
            <a:r>
              <a:rPr lang="nl-BE" dirty="0"/>
              <a:t>, … op te nemen in het schema.</a:t>
            </a:r>
          </a:p>
          <a:p>
            <a:pPr eaLnBrk="1" hangingPunct="1">
              <a:defRPr/>
            </a:pPr>
            <a:r>
              <a:rPr lang="nl-BE" dirty="0"/>
              <a:t>Een associatie wordt voorgesteld door een stippellijn met of zonder pijlpunt.</a:t>
            </a:r>
          </a:p>
          <a:p>
            <a:pPr eaLnBrk="1" hangingPunct="1">
              <a:defRPr/>
            </a:pPr>
            <a:r>
              <a:rPr lang="nl-BE" dirty="0"/>
              <a:t>Mogelijke </a:t>
            </a:r>
            <a:r>
              <a:rPr lang="nl-BE" dirty="0" err="1"/>
              <a:t>artifacts</a:t>
            </a:r>
            <a:r>
              <a:rPr lang="nl-BE" dirty="0"/>
              <a:t> zijn:</a:t>
            </a:r>
          </a:p>
          <a:p>
            <a:pPr lvl="1" eaLnBrk="1" hangingPunct="1">
              <a:defRPr/>
            </a:pPr>
            <a:r>
              <a:rPr lang="nl-BE" dirty="0">
                <a:solidFill>
                  <a:schemeClr val="tx1"/>
                </a:solidFill>
              </a:rPr>
              <a:t>Data </a:t>
            </a:r>
            <a:br>
              <a:rPr lang="nl-BE" dirty="0">
                <a:solidFill>
                  <a:schemeClr val="tx1"/>
                </a:solidFill>
              </a:rPr>
            </a:br>
            <a:r>
              <a:rPr lang="nl-BE" dirty="0">
                <a:solidFill>
                  <a:schemeClr val="tx1"/>
                </a:solidFill>
              </a:rPr>
              <a:t>(documenten, </a:t>
            </a:r>
            <a:br>
              <a:rPr lang="nl-BE" dirty="0">
                <a:solidFill>
                  <a:schemeClr val="tx1"/>
                </a:solidFill>
              </a:rPr>
            </a:br>
            <a:r>
              <a:rPr lang="nl-BE" dirty="0">
                <a:solidFill>
                  <a:schemeClr val="tx1"/>
                </a:solidFill>
              </a:rPr>
              <a:t>databaserecords, …)</a:t>
            </a:r>
          </a:p>
          <a:p>
            <a:pPr lvl="1" eaLnBrk="1" hangingPunct="1">
              <a:defRPr/>
            </a:pPr>
            <a:r>
              <a:rPr lang="nl-BE" dirty="0" err="1">
                <a:solidFill>
                  <a:schemeClr val="tx1"/>
                </a:solidFill>
              </a:rPr>
              <a:t>Text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Annotations</a:t>
            </a:r>
            <a:br>
              <a:rPr lang="nl-BE" dirty="0">
                <a:solidFill>
                  <a:schemeClr val="tx1"/>
                </a:solidFill>
              </a:rPr>
            </a:br>
            <a:r>
              <a:rPr lang="nl-BE" dirty="0">
                <a:solidFill>
                  <a:schemeClr val="tx1"/>
                </a:solidFill>
              </a:rPr>
              <a:t>(extra uitleg)</a:t>
            </a:r>
          </a:p>
          <a:p>
            <a:pPr marL="411162" lvl="1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  <a:p>
            <a:pPr eaLnBrk="1" hangingPunct="1">
              <a:defRPr/>
            </a:pPr>
            <a:endParaRPr lang="nl-BE" dirty="0"/>
          </a:p>
        </p:txBody>
      </p:sp>
      <p:sp>
        <p:nvSpPr>
          <p:cNvPr id="48132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/>
              <a:t>7. Associaties</a:t>
            </a:r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3860800"/>
            <a:ext cx="2273300" cy="248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5"/>
          <a:stretch>
            <a:fillRect/>
          </a:stretch>
        </p:blipFill>
        <p:spPr bwMode="auto">
          <a:xfrm>
            <a:off x="5292725" y="142875"/>
            <a:ext cx="16922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388" y="3284538"/>
            <a:ext cx="12668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33375"/>
            <a:ext cx="15922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Het data-object is hier een Order-document. Dit order heeft een status </a:t>
            </a:r>
            <a:r>
              <a:rPr lang="nl-BE" altLang="nl-BE" dirty="0" err="1"/>
              <a:t>Approved</a:t>
            </a:r>
            <a:r>
              <a:rPr lang="nl-BE" altLang="nl-BE" dirty="0"/>
              <a:t> of </a:t>
            </a:r>
            <a:r>
              <a:rPr lang="nl-BE" altLang="nl-BE" dirty="0" err="1"/>
              <a:t>Rejected</a:t>
            </a:r>
            <a:r>
              <a:rPr lang="nl-BE" altLang="nl-BE" dirty="0"/>
              <a:t>.</a:t>
            </a:r>
          </a:p>
        </p:txBody>
      </p:sp>
      <p:sp>
        <p:nvSpPr>
          <p:cNvPr id="491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7. Associaties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1835150" y="2854325"/>
            <a:ext cx="4006850" cy="3722688"/>
            <a:chOff x="1835150" y="2854325"/>
            <a:chExt cx="4006850" cy="3722688"/>
          </a:xfrm>
        </p:grpSpPr>
        <p:pic>
          <p:nvPicPr>
            <p:cNvPr id="4915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150" y="2854325"/>
              <a:ext cx="4006850" cy="372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kstvak 4"/>
            <p:cNvSpPr txBox="1"/>
            <p:nvPr/>
          </p:nvSpPr>
          <p:spPr>
            <a:xfrm>
              <a:off x="3900846" y="4319600"/>
              <a:ext cx="4428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800" b="1" dirty="0"/>
                <a:t>X</a:t>
              </a:r>
            </a:p>
          </p:txBody>
        </p:sp>
      </p:grp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De tekstannotaties Output en Input geven extra uitleg omtrent het Order data-object. </a:t>
            </a:r>
          </a:p>
        </p:txBody>
      </p:sp>
      <p:sp>
        <p:nvSpPr>
          <p:cNvPr id="5017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7. Associaties</a:t>
            </a:r>
          </a:p>
        </p:txBody>
      </p:sp>
      <p:grpSp>
        <p:nvGrpSpPr>
          <p:cNvPr id="2" name="Groep 1"/>
          <p:cNvGrpSpPr/>
          <p:nvPr/>
        </p:nvGrpSpPr>
        <p:grpSpPr>
          <a:xfrm>
            <a:off x="2411413" y="2852738"/>
            <a:ext cx="3830637" cy="3355975"/>
            <a:chOff x="2411413" y="2852738"/>
            <a:chExt cx="3830637" cy="3355975"/>
          </a:xfrm>
        </p:grpSpPr>
        <p:pic>
          <p:nvPicPr>
            <p:cNvPr id="5018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413" y="2852738"/>
              <a:ext cx="3830637" cy="3355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kstvak 4"/>
            <p:cNvSpPr txBox="1"/>
            <p:nvPr/>
          </p:nvSpPr>
          <p:spPr>
            <a:xfrm>
              <a:off x="4617504" y="4810404"/>
              <a:ext cx="4428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2000" b="1" dirty="0"/>
                <a:t>X</a:t>
              </a:r>
            </a:p>
          </p:txBody>
        </p:sp>
      </p:grp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9"/>
          <a:stretch>
            <a:fillRect/>
          </a:stretch>
        </p:blipFill>
        <p:spPr bwMode="auto">
          <a:xfrm>
            <a:off x="4143375" y="1772816"/>
            <a:ext cx="5000625" cy="453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Tijdelijke aanduiding voor inhoud 2"/>
          <p:cNvSpPr>
            <a:spLocks noGrp="1"/>
          </p:cNvSpPr>
          <p:nvPr>
            <p:ph idx="1"/>
          </p:nvPr>
        </p:nvSpPr>
        <p:spPr>
          <a:xfrm>
            <a:off x="107504" y="1428736"/>
            <a:ext cx="4176464" cy="5000660"/>
          </a:xfrm>
        </p:spPr>
        <p:txBody>
          <a:bodyPr/>
          <a:lstStyle/>
          <a:p>
            <a:pPr marL="117475" indent="0" eaLnBrk="1" hangingPunct="1">
              <a:buFont typeface="Georgia" panose="02040502050405020303" pitchFamily="18" charset="0"/>
              <a:buNone/>
              <a:defRPr/>
            </a:pPr>
            <a:endParaRPr lang="nl-BE" sz="2000" b="1" dirty="0"/>
          </a:p>
          <a:p>
            <a:pPr marL="117475" indent="0" eaLnBrk="1" hangingPunct="1">
              <a:buFont typeface="Georgia" panose="02040502050405020303" pitchFamily="18" charset="0"/>
              <a:buNone/>
              <a:defRPr/>
            </a:pPr>
            <a:r>
              <a:rPr lang="nl-BE" sz="2000" b="1" dirty="0" err="1"/>
              <a:t>Sequence</a:t>
            </a:r>
            <a:r>
              <a:rPr lang="nl-BE" sz="2000" b="1" dirty="0"/>
              <a:t> flow </a:t>
            </a:r>
            <a:r>
              <a:rPr lang="nl-BE" sz="2000" dirty="0"/>
              <a:t>definieert de volgorde waarin de activiteiten uitgevoerd worden</a:t>
            </a:r>
          </a:p>
          <a:p>
            <a:pPr marL="117475" indent="0" eaLnBrk="1" hangingPunct="1">
              <a:buFont typeface="Georgia" panose="02040502050405020303" pitchFamily="18" charset="0"/>
              <a:buNone/>
              <a:defRPr/>
            </a:pPr>
            <a:endParaRPr lang="nl-BE" sz="2000" b="1" dirty="0"/>
          </a:p>
          <a:p>
            <a:pPr marL="117475" indent="0" eaLnBrk="1" hangingPunct="1">
              <a:buFont typeface="Georgia" panose="02040502050405020303" pitchFamily="18" charset="0"/>
              <a:buNone/>
              <a:defRPr/>
            </a:pPr>
            <a:r>
              <a:rPr lang="nl-BE" sz="2000" b="1" dirty="0"/>
              <a:t>Message flow </a:t>
            </a:r>
            <a:r>
              <a:rPr lang="nl-BE" sz="2000" dirty="0"/>
              <a:t>zorgt voor de communicatie tussen verschillende pools/processen</a:t>
            </a:r>
          </a:p>
          <a:p>
            <a:pPr marL="117475" indent="0" eaLnBrk="1" hangingPunct="1">
              <a:buFont typeface="Georgia" panose="02040502050405020303" pitchFamily="18" charset="0"/>
              <a:buNone/>
              <a:defRPr/>
            </a:pPr>
            <a:endParaRPr lang="nl-BE" sz="2000" b="1" dirty="0"/>
          </a:p>
          <a:p>
            <a:pPr marL="117475" indent="0" eaLnBrk="1" hangingPunct="1">
              <a:buFont typeface="Georgia" panose="02040502050405020303" pitchFamily="18" charset="0"/>
              <a:buNone/>
              <a:defRPr/>
            </a:pPr>
            <a:r>
              <a:rPr lang="nl-BE" sz="2000" b="1" dirty="0" err="1"/>
              <a:t>Association</a:t>
            </a:r>
            <a:r>
              <a:rPr lang="nl-BE" sz="2000" dirty="0"/>
              <a:t> hier kan je extra elementen mee koppelen zoals bijvoorbeeld data of </a:t>
            </a:r>
            <a:r>
              <a:rPr lang="nl-BE" sz="2000" dirty="0" err="1"/>
              <a:t>annotations</a:t>
            </a:r>
            <a:r>
              <a:rPr lang="nl-BE" sz="2000" dirty="0"/>
              <a:t>…</a:t>
            </a:r>
          </a:p>
          <a:p>
            <a:pPr marL="409575" lvl="1" indent="0" eaLnBrk="1" hangingPunct="1">
              <a:buFont typeface="Georgia" panose="02040502050405020303" pitchFamily="18" charset="0"/>
              <a:buNone/>
              <a:defRPr/>
            </a:pPr>
            <a:endParaRPr lang="nl-BE" sz="2800" dirty="0"/>
          </a:p>
          <a:p>
            <a:pPr marL="409575" lvl="1" indent="0" eaLnBrk="1" hangingPunct="1">
              <a:buFont typeface="Georgia" panose="02040502050405020303" pitchFamily="18" charset="0"/>
              <a:buNone/>
              <a:defRPr/>
            </a:pPr>
            <a:endParaRPr lang="nl-BE" sz="2800" dirty="0"/>
          </a:p>
          <a:p>
            <a:pPr marL="574675" indent="-457200" eaLnBrk="1" hangingPunct="1">
              <a:defRPr/>
            </a:pPr>
            <a:endParaRPr lang="nl-BE" sz="3200" dirty="0"/>
          </a:p>
        </p:txBody>
      </p:sp>
      <p:sp>
        <p:nvSpPr>
          <p:cNvPr id="5120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Overzicht connectoren</a:t>
            </a:r>
          </a:p>
        </p:txBody>
      </p:sp>
      <p:sp>
        <p:nvSpPr>
          <p:cNvPr id="51205" name="Tekstvak 14"/>
          <p:cNvSpPr txBox="1">
            <a:spLocks noChangeArrowheads="1"/>
          </p:cNvSpPr>
          <p:nvPr/>
        </p:nvSpPr>
        <p:spPr bwMode="auto">
          <a:xfrm>
            <a:off x="5148263" y="2028825"/>
            <a:ext cx="1998662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600">
                <a:latin typeface="Arial" panose="020B0604020202020204" pitchFamily="34" charset="0"/>
              </a:rPr>
              <a:t>Sequence flow</a:t>
            </a:r>
          </a:p>
        </p:txBody>
      </p:sp>
      <p:sp>
        <p:nvSpPr>
          <p:cNvPr id="51206" name="Tekstvak 23"/>
          <p:cNvSpPr txBox="1">
            <a:spLocks noChangeArrowheads="1"/>
          </p:cNvSpPr>
          <p:nvPr/>
        </p:nvSpPr>
        <p:spPr bwMode="auto">
          <a:xfrm>
            <a:off x="6924675" y="4170363"/>
            <a:ext cx="1584325" cy="338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600">
                <a:latin typeface="Arial" panose="020B0604020202020204" pitchFamily="34" charset="0"/>
              </a:rPr>
              <a:t>Message flow</a:t>
            </a:r>
          </a:p>
        </p:txBody>
      </p:sp>
      <p:sp>
        <p:nvSpPr>
          <p:cNvPr id="51207" name="Tekstvak 24"/>
          <p:cNvSpPr txBox="1">
            <a:spLocks noChangeArrowheads="1"/>
          </p:cNvSpPr>
          <p:nvPr/>
        </p:nvSpPr>
        <p:spPr bwMode="auto">
          <a:xfrm>
            <a:off x="7524328" y="2913063"/>
            <a:ext cx="1409700" cy="3397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600">
                <a:latin typeface="Arial" panose="020B0604020202020204" pitchFamily="34" charset="0"/>
              </a:rPr>
              <a:t>Association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428750"/>
            <a:ext cx="8535988" cy="5000625"/>
          </a:xfrm>
        </p:spPr>
        <p:txBody>
          <a:bodyPr/>
          <a:lstStyle/>
          <a:p>
            <a:pPr eaLnBrk="1" hangingPunct="1"/>
            <a:r>
              <a:rPr lang="nl-BE" altLang="nl-BE" dirty="0"/>
              <a:t>Een proces is een opeenvolging van activiteiten. </a:t>
            </a:r>
          </a:p>
          <a:p>
            <a:pPr eaLnBrk="1" hangingPunct="1"/>
            <a:r>
              <a:rPr lang="nl-BE" altLang="nl-BE" dirty="0"/>
              <a:t>Een activiteit was tot nu 1 taak.  Een activiteit kan echter ook een </a:t>
            </a:r>
            <a:r>
              <a:rPr lang="nl-BE" altLang="nl-BE" dirty="0" err="1"/>
              <a:t>subproces</a:t>
            </a:r>
            <a:r>
              <a:rPr lang="nl-BE" altLang="nl-BE" dirty="0"/>
              <a:t> zijn.</a:t>
            </a:r>
            <a:br>
              <a:rPr lang="nl-BE" altLang="nl-BE" dirty="0"/>
            </a:br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r>
              <a:rPr lang="nl-BE" altLang="nl-BE" dirty="0" err="1"/>
              <a:t>Subprocessen</a:t>
            </a:r>
            <a:r>
              <a:rPr lang="nl-BE" altLang="nl-BE" dirty="0"/>
              <a:t> worden gebruikt om de leesbaarheid van een proces op hoger niveau te vergroten </a:t>
            </a:r>
            <a:r>
              <a:rPr lang="nl-BE" altLang="nl-BE" dirty="0">
                <a:sym typeface="Wingdings" panose="05000000000000000000" pitchFamily="2" charset="2"/>
              </a:rPr>
              <a:t> Top-down benadering</a:t>
            </a:r>
            <a:endParaRPr lang="nl-BE" altLang="nl-BE" dirty="0"/>
          </a:p>
        </p:txBody>
      </p:sp>
      <p:sp>
        <p:nvSpPr>
          <p:cNvPr id="53250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/>
              <a:t>8. Subprocessen</a:t>
            </a: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8" b="10323"/>
          <a:stretch>
            <a:fillRect/>
          </a:stretch>
        </p:blipFill>
        <p:spPr bwMode="auto">
          <a:xfrm>
            <a:off x="3347864" y="3311524"/>
            <a:ext cx="1944688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Een softwarehuis laat software downloaden via het web tegen betaling.  </a:t>
            </a:r>
          </a:p>
          <a:p>
            <a:pPr eaLnBrk="1" hangingPunct="1"/>
            <a:r>
              <a:rPr lang="nl-BE" altLang="nl-BE"/>
              <a:t>Wanneer er een aanvraag binnenkomt, starten er 2 subprocessen op:</a:t>
            </a:r>
          </a:p>
          <a:p>
            <a:pPr lvl="1" eaLnBrk="1" hangingPunct="1"/>
            <a:r>
              <a:rPr lang="nl-BE" altLang="nl-BE"/>
              <a:t>process application: accounts creëren</a:t>
            </a:r>
          </a:p>
          <a:p>
            <a:pPr lvl="1" eaLnBrk="1" hangingPunct="1"/>
            <a:r>
              <a:rPr lang="nl-BE" altLang="nl-BE"/>
              <a:t>process remittance: controleren of het gevraagde bedrag overgemaakt werd</a:t>
            </a:r>
          </a:p>
        </p:txBody>
      </p:sp>
      <p:sp>
        <p:nvSpPr>
          <p:cNvPr id="5427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8. Subprocessen</a:t>
            </a: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87"/>
          <a:stretch>
            <a:fillRect/>
          </a:stretch>
        </p:blipFill>
        <p:spPr bwMode="auto">
          <a:xfrm>
            <a:off x="258763" y="4581525"/>
            <a:ext cx="870426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Het Nescafé proces 1.0</a:t>
            </a:r>
            <a:endParaRPr lang="nl-NL" altLang="nl-BE" dirty="0"/>
          </a:p>
        </p:txBody>
      </p:sp>
      <p:sp>
        <p:nvSpPr>
          <p:cNvPr id="1331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2. Mijn eerste BPMN-proces</a:t>
            </a:r>
            <a:endParaRPr lang="nl-NL" altLang="nl-BE" dirty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67"/>
          <a:stretch>
            <a:fillRect/>
          </a:stretch>
        </p:blipFill>
        <p:spPr bwMode="auto">
          <a:xfrm>
            <a:off x="179388" y="2205038"/>
            <a:ext cx="84582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Volledig uitgerold is het subproces ‘Proces Application’ een volledig zelfstandig proces met een start en stop-event.</a:t>
            </a:r>
          </a:p>
        </p:txBody>
      </p:sp>
      <p:sp>
        <p:nvSpPr>
          <p:cNvPr id="5529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8. Subprocessen</a:t>
            </a: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" b="6805"/>
          <a:stretch>
            <a:fillRect/>
          </a:stretch>
        </p:blipFill>
        <p:spPr bwMode="auto">
          <a:xfrm>
            <a:off x="627063" y="2997200"/>
            <a:ext cx="7721600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Activiteiten (taken en subprocessen) kunnen voorzien worden van 2 bijkomende aanduidingen om een herhaling aan te geven:</a:t>
            </a:r>
          </a:p>
        </p:txBody>
      </p:sp>
      <p:sp>
        <p:nvSpPr>
          <p:cNvPr id="6656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sz="3600" dirty="0"/>
              <a:t>9. Herhalingen bij activiteiten</a:t>
            </a:r>
          </a:p>
        </p:txBody>
      </p:sp>
      <p:sp>
        <p:nvSpPr>
          <p:cNvPr id="66565" name="Tekstvak 3"/>
          <p:cNvSpPr txBox="1">
            <a:spLocks noChangeArrowheads="1"/>
          </p:cNvSpPr>
          <p:nvPr/>
        </p:nvSpPr>
        <p:spPr bwMode="auto">
          <a:xfrm>
            <a:off x="2339975" y="5013325"/>
            <a:ext cx="6969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Loop</a:t>
            </a:r>
            <a:br>
              <a:rPr lang="nl-BE" altLang="nl-BE" sz="1800">
                <a:latin typeface="Arial" panose="020B0604020202020204" pitchFamily="34" charset="0"/>
              </a:rPr>
            </a:br>
            <a:endParaRPr lang="nl-BE" altLang="nl-BE" sz="1800">
              <a:latin typeface="Arial" panose="020B0604020202020204" pitchFamily="34" charset="0"/>
            </a:endParaRPr>
          </a:p>
        </p:txBody>
      </p:sp>
      <p:sp>
        <p:nvSpPr>
          <p:cNvPr id="66566" name="Tekstvak 5"/>
          <p:cNvSpPr txBox="1">
            <a:spLocks noChangeArrowheads="1"/>
          </p:cNvSpPr>
          <p:nvPr/>
        </p:nvSpPr>
        <p:spPr bwMode="auto">
          <a:xfrm>
            <a:off x="5364163" y="5013325"/>
            <a:ext cx="162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Multi-Instance</a:t>
            </a:r>
          </a:p>
        </p:txBody>
      </p:sp>
      <p:sp>
        <p:nvSpPr>
          <p:cNvPr id="66567" name="Tekstvak 4"/>
          <p:cNvSpPr txBox="1">
            <a:spLocks noChangeArrowheads="1"/>
          </p:cNvSpPr>
          <p:nvPr/>
        </p:nvSpPr>
        <p:spPr bwMode="auto">
          <a:xfrm>
            <a:off x="1519238" y="5383213"/>
            <a:ext cx="23383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Herhalen afhankelijk</a:t>
            </a:r>
            <a:br>
              <a:rPr lang="nl-BE" altLang="nl-BE" sz="1800">
                <a:latin typeface="Arial" panose="020B0604020202020204" pitchFamily="34" charset="0"/>
              </a:rPr>
            </a:br>
            <a:r>
              <a:rPr lang="nl-BE" altLang="nl-BE" sz="1800">
                <a:latin typeface="Arial" panose="020B0604020202020204" pitchFamily="34" charset="0"/>
              </a:rPr>
              <a:t> van een voorwaarde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(while/until)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nl-BE" altLang="nl-BE" sz="1800">
              <a:latin typeface="Arial" panose="020B0604020202020204" pitchFamily="34" charset="0"/>
            </a:endParaRPr>
          </a:p>
        </p:txBody>
      </p:sp>
      <p:sp>
        <p:nvSpPr>
          <p:cNvPr id="66568" name="Tekstvak 7"/>
          <p:cNvSpPr txBox="1">
            <a:spLocks noChangeArrowheads="1"/>
          </p:cNvSpPr>
          <p:nvPr/>
        </p:nvSpPr>
        <p:spPr bwMode="auto">
          <a:xfrm>
            <a:off x="4716463" y="5400675"/>
            <a:ext cx="29289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2B4A5E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nl-BE" altLang="nl-BE" sz="1800">
                <a:latin typeface="Arial" panose="020B0604020202020204" pitchFamily="34" charset="0"/>
              </a:rPr>
              <a:t>Aantal herhalingen gekend</a:t>
            </a:r>
            <a:br>
              <a:rPr lang="nl-BE" altLang="nl-BE" sz="1800">
                <a:latin typeface="Arial" panose="020B0604020202020204" pitchFamily="34" charset="0"/>
              </a:rPr>
            </a:br>
            <a:r>
              <a:rPr lang="nl-BE" altLang="nl-BE" sz="1800">
                <a:latin typeface="Arial" panose="020B0604020202020204" pitchFamily="34" charset="0"/>
              </a:rPr>
              <a:t>(for/for each)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0" y="3403600"/>
            <a:ext cx="2333625" cy="160972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321834"/>
            <a:ext cx="23145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jdelijke aanduiding voor inhoud 2"/>
          <p:cNvSpPr>
            <a:spLocks noGrp="1"/>
          </p:cNvSpPr>
          <p:nvPr>
            <p:ph idx="1"/>
          </p:nvPr>
        </p:nvSpPr>
        <p:spPr>
          <a:xfrm>
            <a:off x="1952625" y="1428750"/>
            <a:ext cx="5283200" cy="5000625"/>
          </a:xfrm>
        </p:spPr>
        <p:txBody>
          <a:bodyPr/>
          <a:lstStyle/>
          <a:p>
            <a:pPr eaLnBrk="1" hangingPunct="1"/>
            <a:r>
              <a:rPr lang="nl-BE" altLang="nl-BE"/>
              <a:t>Gebruik maken van een looping task ‘Correct Spelling’, is een </a:t>
            </a:r>
            <a:br>
              <a:rPr lang="nl-BE" altLang="nl-BE"/>
            </a:br>
            <a:r>
              <a:rPr lang="nl-BE" altLang="nl-BE"/>
              <a:t>alternatief voor de exclusieve gateway die het proces telkens terugstuurt.</a:t>
            </a:r>
          </a:p>
          <a:p>
            <a:pPr eaLnBrk="1" hangingPunct="1"/>
            <a:r>
              <a:rPr lang="nl-BE" altLang="nl-BE"/>
              <a:t>De conditie wordt meegegeven met een tekstannotatie.</a:t>
            </a:r>
          </a:p>
        </p:txBody>
      </p:sp>
      <p:sp>
        <p:nvSpPr>
          <p:cNvPr id="6758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sz="3600" dirty="0"/>
              <a:t>9. Herhalingen bij activiteiten</a:t>
            </a: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72" y="1412776"/>
            <a:ext cx="20320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58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0768"/>
            <a:ext cx="16287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8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788399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10. Extra Gateway symbolen</a:t>
            </a: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41989" r="61308" b="41566"/>
          <a:stretch>
            <a:fillRect/>
          </a:stretch>
        </p:blipFill>
        <p:spPr bwMode="auto">
          <a:xfrm>
            <a:off x="179512" y="1772816"/>
            <a:ext cx="8823325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standaard parallelle en exclusieve gateways zijn in flow met TAKEN. </a:t>
            </a:r>
          </a:p>
          <a:p>
            <a:pPr lvl="1"/>
            <a:r>
              <a:rPr lang="nl-BE" dirty="0">
                <a:solidFill>
                  <a:schemeClr val="tx1"/>
                </a:solidFill>
              </a:rPr>
              <a:t>De procestokens worden via split of </a:t>
            </a:r>
            <a:r>
              <a:rPr lang="nl-BE" dirty="0" err="1">
                <a:solidFill>
                  <a:schemeClr val="tx1"/>
                </a:solidFill>
              </a:rPr>
              <a:t>merge</a:t>
            </a:r>
            <a:r>
              <a:rPr lang="nl-BE" dirty="0">
                <a:solidFill>
                  <a:schemeClr val="tx1"/>
                </a:solidFill>
              </a:rPr>
              <a:t> doorgeschoven naar taken.</a:t>
            </a:r>
          </a:p>
          <a:p>
            <a:r>
              <a:rPr lang="nl-BE" dirty="0"/>
              <a:t>Wanneer de gateway reageert op EVENTS of de flow doorspeelt naar EVENTS spreken we van Event </a:t>
            </a:r>
            <a:r>
              <a:rPr lang="nl-BE" dirty="0" err="1"/>
              <a:t>Based</a:t>
            </a:r>
            <a:r>
              <a:rPr lang="nl-BE" dirty="0"/>
              <a:t> gateways.</a:t>
            </a:r>
          </a:p>
          <a:p>
            <a:pPr lvl="1"/>
            <a:r>
              <a:rPr lang="nl-BE" dirty="0" err="1">
                <a:solidFill>
                  <a:schemeClr val="tx1"/>
                </a:solidFill>
              </a:rPr>
              <a:t>Exclusive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sz="2800" dirty="0">
                <a:solidFill>
                  <a:schemeClr val="tx1"/>
                </a:solidFill>
              </a:rPr>
              <a:t>Event </a:t>
            </a:r>
            <a:r>
              <a:rPr lang="nl-BE" sz="2800" dirty="0" err="1">
                <a:solidFill>
                  <a:schemeClr val="tx1"/>
                </a:solidFill>
              </a:rPr>
              <a:t>Based</a:t>
            </a:r>
            <a:r>
              <a:rPr lang="nl-BE" sz="2800" dirty="0">
                <a:solidFill>
                  <a:schemeClr val="tx1"/>
                </a:solidFill>
              </a:rPr>
              <a:t> Gateway</a:t>
            </a:r>
            <a:endParaRPr lang="nl-BE" dirty="0">
              <a:solidFill>
                <a:schemeClr val="tx1"/>
              </a:solidFill>
            </a:endParaRPr>
          </a:p>
          <a:p>
            <a:pPr lvl="1"/>
            <a:r>
              <a:rPr lang="nl-BE" sz="2800" dirty="0">
                <a:solidFill>
                  <a:schemeClr val="tx1"/>
                </a:solidFill>
              </a:rPr>
              <a:t>Parallel Event </a:t>
            </a:r>
            <a:r>
              <a:rPr lang="nl-BE" sz="2800" dirty="0" err="1">
                <a:solidFill>
                  <a:schemeClr val="tx1"/>
                </a:solidFill>
              </a:rPr>
              <a:t>Based</a:t>
            </a:r>
            <a:r>
              <a:rPr lang="nl-BE" sz="2800" dirty="0">
                <a:solidFill>
                  <a:schemeClr val="tx1"/>
                </a:solidFill>
              </a:rPr>
              <a:t> Gateway</a:t>
            </a:r>
            <a:endParaRPr lang="nl-BE" dirty="0">
              <a:solidFill>
                <a:schemeClr val="tx1"/>
              </a:solidFill>
            </a:endParaRPr>
          </a:p>
          <a:p>
            <a:pPr lvl="1"/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10. Event </a:t>
            </a:r>
            <a:r>
              <a:rPr lang="nl-BE" dirty="0" err="1"/>
              <a:t>Based</a:t>
            </a:r>
            <a:r>
              <a:rPr lang="nl-BE" dirty="0"/>
              <a:t> Gateways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09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428750"/>
            <a:ext cx="4719638" cy="5000625"/>
          </a:xfrm>
        </p:spPr>
        <p:txBody>
          <a:bodyPr/>
          <a:lstStyle/>
          <a:p>
            <a:pPr eaLnBrk="1" hangingPunct="1"/>
            <a:r>
              <a:rPr lang="nl-BE" altLang="nl-BE"/>
              <a:t>Deze gateway volgt een pad afhankelijk van het event dat zich voordoet.</a:t>
            </a:r>
          </a:p>
          <a:p>
            <a:pPr eaLnBrk="1" hangingPunct="1"/>
            <a:endParaRPr lang="nl-BE" altLang="nl-BE"/>
          </a:p>
          <a:p>
            <a:pPr eaLnBrk="1" hangingPunct="1"/>
            <a:r>
              <a:rPr lang="nl-BE" altLang="nl-BE"/>
              <a:t>Het pad van het eerste event dat zich voordoet, wordt</a:t>
            </a:r>
            <a:br>
              <a:rPr lang="nl-BE" altLang="nl-BE"/>
            </a:br>
            <a:r>
              <a:rPr lang="nl-BE" altLang="nl-BE"/>
              <a:t>gevolgd. (~</a:t>
            </a:r>
            <a:r>
              <a:rPr lang="nl-BE" altLang="nl-BE">
                <a:sym typeface="Wingdings" panose="05000000000000000000" pitchFamily="2" charset="2"/>
              </a:rPr>
              <a:t>Exclusive)</a:t>
            </a:r>
            <a:endParaRPr lang="nl-BE" altLang="nl-BE"/>
          </a:p>
        </p:txBody>
      </p:sp>
      <p:sp>
        <p:nvSpPr>
          <p:cNvPr id="58373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606034" cy="1066800"/>
          </a:xfrm>
        </p:spPr>
        <p:txBody>
          <a:bodyPr/>
          <a:lstStyle/>
          <a:p>
            <a:pPr eaLnBrk="1" hangingPunct="1"/>
            <a:r>
              <a:rPr lang="nl-BE" altLang="nl-BE" sz="3200" dirty="0"/>
              <a:t>10. </a:t>
            </a:r>
            <a:r>
              <a:rPr lang="nl-BE" altLang="nl-BE" sz="3200" dirty="0" err="1"/>
              <a:t>Exclusive</a:t>
            </a:r>
            <a:r>
              <a:rPr lang="nl-BE" altLang="nl-BE" sz="3200" dirty="0"/>
              <a:t> Event </a:t>
            </a:r>
            <a:r>
              <a:rPr lang="nl-BE" altLang="nl-BE" sz="3200" dirty="0" err="1"/>
              <a:t>Based</a:t>
            </a:r>
            <a:r>
              <a:rPr lang="nl-BE" altLang="nl-BE" sz="3200" dirty="0"/>
              <a:t> Gateway</a:t>
            </a:r>
          </a:p>
        </p:txBody>
      </p:sp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2" t="13354" r="12230" b="22789"/>
          <a:stretch>
            <a:fillRect/>
          </a:stretch>
        </p:blipFill>
        <p:spPr bwMode="auto">
          <a:xfrm>
            <a:off x="6934200" y="1455738"/>
            <a:ext cx="1044575" cy="101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717" y="3429000"/>
            <a:ext cx="3901969" cy="274698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428750"/>
            <a:ext cx="4719638" cy="5000625"/>
          </a:xfrm>
        </p:spPr>
        <p:txBody>
          <a:bodyPr/>
          <a:lstStyle/>
          <a:p>
            <a:pPr eaLnBrk="1" hangingPunct="1"/>
            <a:r>
              <a:rPr lang="nl-BE" altLang="nl-BE" dirty="0"/>
              <a:t>Deze gateway zet een token op alle paden. Elk pad start met een event.</a:t>
            </a:r>
            <a:br>
              <a:rPr lang="nl-BE" altLang="nl-BE" dirty="0"/>
            </a:br>
            <a:endParaRPr lang="nl-BE" altLang="nl-BE" dirty="0"/>
          </a:p>
          <a:p>
            <a:pPr eaLnBrk="1" hangingPunct="1"/>
            <a:r>
              <a:rPr lang="nl-BE" altLang="nl-BE" dirty="0"/>
              <a:t>Er wordt gewacht op een bericht en op een  compensatie (betaling)</a:t>
            </a:r>
            <a:br>
              <a:rPr lang="nl-BE" altLang="nl-BE" dirty="0"/>
            </a:br>
            <a:r>
              <a:rPr lang="nl-BE" altLang="nl-BE" dirty="0"/>
              <a:t>vooraleer de producten verstuurd worden.</a:t>
            </a:r>
          </a:p>
        </p:txBody>
      </p:sp>
      <p:sp>
        <p:nvSpPr>
          <p:cNvPr id="58373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>
              <a:defRPr/>
            </a:pPr>
            <a:r>
              <a:rPr lang="nl-BE" altLang="nl-BE" sz="3200" dirty="0"/>
              <a:t>10. </a:t>
            </a:r>
            <a:r>
              <a:rPr lang="nl-BE" sz="3200" dirty="0"/>
              <a:t>Parallel Event </a:t>
            </a:r>
            <a:r>
              <a:rPr lang="nl-BE" sz="3200" dirty="0" err="1"/>
              <a:t>Based</a:t>
            </a:r>
            <a:r>
              <a:rPr lang="nl-BE" sz="3200" dirty="0"/>
              <a:t> Gateway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0" t="21674" r="14256" b="21146"/>
          <a:stretch>
            <a:fillRect/>
          </a:stretch>
        </p:blipFill>
        <p:spPr bwMode="auto">
          <a:xfrm>
            <a:off x="5580112" y="1463773"/>
            <a:ext cx="1008112" cy="106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263" y="3573016"/>
            <a:ext cx="3791538" cy="19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45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ijdelijke aanduiding voor inhoud 2"/>
          <p:cNvSpPr>
            <a:spLocks noGrp="1"/>
          </p:cNvSpPr>
          <p:nvPr>
            <p:ph idx="1"/>
          </p:nvPr>
        </p:nvSpPr>
        <p:spPr>
          <a:xfrm>
            <a:off x="428625" y="1428750"/>
            <a:ext cx="5511800" cy="5000625"/>
          </a:xfrm>
        </p:spPr>
        <p:txBody>
          <a:bodyPr/>
          <a:lstStyle/>
          <a:p>
            <a:pPr eaLnBrk="1" hangingPunct="1"/>
            <a:endParaRPr lang="nl-BE" altLang="nl-BE"/>
          </a:p>
          <a:p>
            <a:pPr eaLnBrk="1" hangingPunct="1"/>
            <a:r>
              <a:rPr lang="nl-BE" altLang="nl-BE"/>
              <a:t>Bij een </a:t>
            </a:r>
            <a:r>
              <a:rPr lang="nl-BE" altLang="nl-BE" b="1"/>
              <a:t>inclusieve</a:t>
            </a:r>
            <a:r>
              <a:rPr lang="nl-BE" altLang="nl-BE"/>
              <a:t> gateway </a:t>
            </a:r>
            <a:r>
              <a:rPr lang="nl-BE" altLang="nl-BE" b="1"/>
              <a:t>kan</a:t>
            </a:r>
            <a:r>
              <a:rPr lang="nl-BE" altLang="nl-BE"/>
              <a:t> het proces verder gaan via meerdere paden.</a:t>
            </a:r>
          </a:p>
          <a:p>
            <a:pPr eaLnBrk="1" hangingPunct="1"/>
            <a:endParaRPr lang="nl-BE" altLang="nl-BE"/>
          </a:p>
          <a:p>
            <a:pPr eaLnBrk="1" hangingPunct="1"/>
            <a:r>
              <a:rPr lang="nl-BE" altLang="nl-BE"/>
              <a:t>Bij een </a:t>
            </a:r>
            <a:r>
              <a:rPr lang="nl-BE" altLang="nl-BE" b="1"/>
              <a:t>parallelle</a:t>
            </a:r>
            <a:r>
              <a:rPr lang="nl-BE" altLang="nl-BE"/>
              <a:t> gateway </a:t>
            </a:r>
            <a:r>
              <a:rPr lang="nl-BE" altLang="nl-BE" b="1"/>
              <a:t>moet </a:t>
            </a:r>
            <a:r>
              <a:rPr lang="nl-BE" altLang="nl-BE"/>
              <a:t>het proces alle parallelle paden doorlopen. </a:t>
            </a:r>
          </a:p>
        </p:txBody>
      </p:sp>
      <p:sp>
        <p:nvSpPr>
          <p:cNvPr id="59394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10. </a:t>
            </a:r>
            <a:r>
              <a:rPr lang="nl-BE" altLang="nl-BE" dirty="0" err="1"/>
              <a:t>Inclusive</a:t>
            </a:r>
            <a:r>
              <a:rPr lang="nl-BE" altLang="nl-BE" dirty="0"/>
              <a:t> Gateway</a:t>
            </a:r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25021" r="17757" b="26939"/>
          <a:stretch>
            <a:fillRect/>
          </a:stretch>
        </p:blipFill>
        <p:spPr bwMode="auto">
          <a:xfrm>
            <a:off x="6608936" y="2060848"/>
            <a:ext cx="1012825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Een volledig document bestaat uit een combinatie van een main-proposal en/of supplement A en/of supplement B.  </a:t>
            </a:r>
          </a:p>
          <a:p>
            <a:pPr eaLnBrk="1" hangingPunct="1"/>
            <a:r>
              <a:rPr lang="nl-BE" altLang="nl-BE"/>
              <a:t>De merge gateway kijkt of er een token zit op een pad en als dat zo is, wordt er gewacht. Als er geen token zit, gaat het proces verder.</a:t>
            </a:r>
          </a:p>
        </p:txBody>
      </p:sp>
      <p:sp>
        <p:nvSpPr>
          <p:cNvPr id="60418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10. </a:t>
            </a:r>
            <a:r>
              <a:rPr lang="nl-BE" altLang="nl-BE" dirty="0" err="1"/>
              <a:t>Inclusive</a:t>
            </a:r>
            <a:r>
              <a:rPr lang="nl-BE" altLang="nl-BE" dirty="0"/>
              <a:t> Gateway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935" y="4113212"/>
            <a:ext cx="4892030" cy="2714071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2987824" y="5661248"/>
            <a:ext cx="1503114" cy="30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nl-BE" sz="1400" dirty="0" err="1">
                <a:latin typeface="+mj-lt"/>
              </a:rPr>
              <a:t>Inclusive</a:t>
            </a:r>
            <a:r>
              <a:rPr lang="nl-BE" sz="1400" dirty="0">
                <a:latin typeface="+mj-lt"/>
              </a:rPr>
              <a:t> split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6853878" y="5908695"/>
            <a:ext cx="180022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nl-BE" sz="1400" dirty="0" err="1">
                <a:latin typeface="+mj-lt"/>
              </a:rPr>
              <a:t>Inclusive</a:t>
            </a:r>
            <a:r>
              <a:rPr lang="nl-BE" sz="1400" dirty="0">
                <a:latin typeface="+mj-lt"/>
              </a:rPr>
              <a:t> </a:t>
            </a:r>
            <a:r>
              <a:rPr lang="nl-BE" sz="1400" dirty="0" err="1">
                <a:latin typeface="+mj-lt"/>
              </a:rPr>
              <a:t>merge</a:t>
            </a:r>
            <a:endParaRPr lang="nl-BE" sz="1400" dirty="0">
              <a:latin typeface="+mj-l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10. </a:t>
            </a:r>
            <a:r>
              <a:rPr lang="nl-BE" altLang="nl-BE" dirty="0" err="1"/>
              <a:t>Inclusive</a:t>
            </a:r>
            <a:r>
              <a:rPr lang="nl-BE" altLang="nl-BE" dirty="0"/>
              <a:t> Gateway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85825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4675" indent="-457200" eaLnBrk="1" hangingPunct="1"/>
            <a:r>
              <a:rPr lang="nl-BE" altLang="nl-BE" dirty="0"/>
              <a:t>Een bedrijfsproces is een opeenvolging (flow) van activiteiten. </a:t>
            </a:r>
          </a:p>
          <a:p>
            <a:pPr marL="574675" indent="-457200" eaLnBrk="1" hangingPunct="1"/>
            <a:r>
              <a:rPr lang="nl-BE" altLang="nl-BE" dirty="0"/>
              <a:t>Elk proces wordt end-</a:t>
            </a:r>
            <a:r>
              <a:rPr lang="nl-BE" altLang="nl-BE" dirty="0" err="1"/>
              <a:t>to</a:t>
            </a:r>
            <a:r>
              <a:rPr lang="nl-BE" altLang="nl-BE" dirty="0"/>
              <a:t>-end uitgetekend. Er is dus een event dat het proces start en een event waarmee het proces stopt. </a:t>
            </a:r>
          </a:p>
        </p:txBody>
      </p:sp>
      <p:sp>
        <p:nvSpPr>
          <p:cNvPr id="15363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929562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2. Mijn eerste BPMN-proces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0"/>
          <a:stretch>
            <a:fillRect/>
          </a:stretch>
        </p:blipFill>
        <p:spPr bwMode="auto">
          <a:xfrm>
            <a:off x="4429125" y="3933825"/>
            <a:ext cx="43751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4221163"/>
            <a:ext cx="3586162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96" y="5039120"/>
            <a:ext cx="3440906" cy="845395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221" y="4558690"/>
            <a:ext cx="1990725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ijdelijke aanduiding voor inhoud 2"/>
          <p:cNvSpPr>
            <a:spLocks noGrp="1"/>
          </p:cNvSpPr>
          <p:nvPr>
            <p:ph idx="1"/>
          </p:nvPr>
        </p:nvSpPr>
        <p:spPr>
          <a:xfrm>
            <a:off x="428596" y="1412776"/>
            <a:ext cx="8229600" cy="5016620"/>
          </a:xfrm>
        </p:spPr>
        <p:txBody>
          <a:bodyPr/>
          <a:lstStyle/>
          <a:p>
            <a:pPr marL="109537" indent="0">
              <a:buNone/>
            </a:pPr>
            <a:endParaRPr lang="nl-BE" altLang="nl-BE" dirty="0"/>
          </a:p>
          <a:p>
            <a:r>
              <a:rPr lang="nl-BE" altLang="nl-BE" dirty="0"/>
              <a:t>Wordt alleen gebruikt voor moeilijk formuleerbare split en </a:t>
            </a:r>
            <a:r>
              <a:rPr lang="nl-BE" altLang="nl-BE" dirty="0" err="1"/>
              <a:t>merge</a:t>
            </a:r>
            <a:br>
              <a:rPr lang="nl-BE" altLang="nl-BE" dirty="0"/>
            </a:br>
            <a:endParaRPr lang="nl-BE" altLang="nl-BE" dirty="0"/>
          </a:p>
          <a:p>
            <a:pPr eaLnBrk="1" hangingPunct="1"/>
            <a:r>
              <a:rPr lang="nl-BE" altLang="nl-BE" dirty="0"/>
              <a:t>Voorbeeld moeilijke samenvoeging van paden(</a:t>
            </a:r>
            <a:r>
              <a:rPr lang="nl-BE" altLang="nl-BE" dirty="0" err="1"/>
              <a:t>merge</a:t>
            </a:r>
            <a:r>
              <a:rPr lang="nl-BE" altLang="nl-BE" dirty="0"/>
              <a:t>):</a:t>
            </a:r>
          </a:p>
          <a:p>
            <a:pPr lvl="1" eaLnBrk="1" hangingPunct="1"/>
            <a:r>
              <a:rPr lang="nl-BE" altLang="nl-BE" dirty="0">
                <a:solidFill>
                  <a:schemeClr val="tx1"/>
                </a:solidFill>
              </a:rPr>
              <a:t>een paper wordt nagelezen door 3 </a:t>
            </a:r>
            <a:r>
              <a:rPr lang="nl-BE" altLang="nl-BE" dirty="0" err="1">
                <a:solidFill>
                  <a:schemeClr val="tx1"/>
                </a:solidFill>
              </a:rPr>
              <a:t>reviewers</a:t>
            </a:r>
            <a:r>
              <a:rPr lang="nl-BE" altLang="nl-BE" dirty="0">
                <a:solidFill>
                  <a:schemeClr val="tx1"/>
                </a:solidFill>
              </a:rPr>
              <a:t>. Wanneer er 2 reviews binnen zijn, gaat het proces verder.  </a:t>
            </a:r>
          </a:p>
        </p:txBody>
      </p:sp>
      <p:sp>
        <p:nvSpPr>
          <p:cNvPr id="64514" name="Titel 1"/>
          <p:cNvSpPr>
            <a:spLocks noGrp="1"/>
          </p:cNvSpPr>
          <p:nvPr>
            <p:ph type="title"/>
          </p:nvPr>
        </p:nvSpPr>
        <p:spPr>
          <a:xfrm>
            <a:off x="1214438" y="214313"/>
            <a:ext cx="7443787" cy="1066800"/>
          </a:xfrm>
        </p:spPr>
        <p:txBody>
          <a:bodyPr/>
          <a:lstStyle/>
          <a:p>
            <a:pPr eaLnBrk="1" hangingPunct="1"/>
            <a:r>
              <a:rPr lang="nl-BE" altLang="nl-BE" dirty="0"/>
              <a:t>10. Complexe Gateway</a:t>
            </a:r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t="26077" r="25908" b="23334"/>
          <a:stretch>
            <a:fillRect/>
          </a:stretch>
        </p:blipFill>
        <p:spPr bwMode="auto">
          <a:xfrm>
            <a:off x="7771577" y="1556792"/>
            <a:ext cx="1050925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259632" y="214313"/>
            <a:ext cx="7776864" cy="1066800"/>
          </a:xfrm>
        </p:spPr>
        <p:txBody>
          <a:bodyPr/>
          <a:lstStyle/>
          <a:p>
            <a:r>
              <a:rPr lang="nl-BE" altLang="nl-BE" dirty="0"/>
              <a:t>10. Extra Gateway symbolen</a:t>
            </a:r>
            <a:endParaRPr lang="nl-BE" dirty="0"/>
          </a:p>
        </p:txBody>
      </p:sp>
      <p:grpSp>
        <p:nvGrpSpPr>
          <p:cNvPr id="9" name="Groep 8"/>
          <p:cNvGrpSpPr/>
          <p:nvPr/>
        </p:nvGrpSpPr>
        <p:grpSpPr>
          <a:xfrm>
            <a:off x="755576" y="1437342"/>
            <a:ext cx="6840760" cy="4994015"/>
            <a:chOff x="755576" y="1437342"/>
            <a:chExt cx="6840760" cy="4994015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1437342"/>
              <a:ext cx="6840760" cy="4994015"/>
            </a:xfrm>
            <a:prstGeom prst="rect">
              <a:avLst/>
            </a:prstGeom>
          </p:spPr>
        </p:pic>
        <p:sp>
          <p:nvSpPr>
            <p:cNvPr id="6" name="Ovaal 5"/>
            <p:cNvSpPr/>
            <p:nvPr/>
          </p:nvSpPr>
          <p:spPr>
            <a:xfrm>
              <a:off x="2987824" y="3501008"/>
              <a:ext cx="360040" cy="576064"/>
            </a:xfrm>
            <a:prstGeom prst="ellipse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2000" b="1" dirty="0"/>
                <a:t>?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4283968" y="3509865"/>
              <a:ext cx="360040" cy="571872"/>
            </a:xfrm>
            <a:prstGeom prst="ellipse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2000" b="1" dirty="0"/>
                <a:t>?</a:t>
              </a:r>
            </a:p>
          </p:txBody>
        </p:sp>
        <p:sp>
          <p:nvSpPr>
            <p:cNvPr id="8" name="Tekstvak 7"/>
            <p:cNvSpPr txBox="1"/>
            <p:nvPr/>
          </p:nvSpPr>
          <p:spPr>
            <a:xfrm>
              <a:off x="6169428" y="3723179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X</a:t>
              </a:r>
            </a:p>
          </p:txBody>
        </p:sp>
      </p:grp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91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259632" y="214313"/>
            <a:ext cx="7704856" cy="1066800"/>
          </a:xfrm>
        </p:spPr>
        <p:txBody>
          <a:bodyPr/>
          <a:lstStyle/>
          <a:p>
            <a:r>
              <a:rPr lang="nl-BE" altLang="nl-BE" dirty="0"/>
              <a:t>10. Extra Gateway symbolen</a:t>
            </a:r>
            <a:endParaRPr lang="nl-BE" dirty="0"/>
          </a:p>
        </p:txBody>
      </p:sp>
      <p:grpSp>
        <p:nvGrpSpPr>
          <p:cNvPr id="9" name="Groep 8"/>
          <p:cNvGrpSpPr/>
          <p:nvPr/>
        </p:nvGrpSpPr>
        <p:grpSpPr>
          <a:xfrm>
            <a:off x="755576" y="1437342"/>
            <a:ext cx="6840760" cy="4994015"/>
            <a:chOff x="755576" y="1437342"/>
            <a:chExt cx="6840760" cy="4994015"/>
          </a:xfrm>
        </p:grpSpPr>
        <p:pic>
          <p:nvPicPr>
            <p:cNvPr id="4" name="Afbeelding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1437342"/>
              <a:ext cx="6840760" cy="4994015"/>
            </a:xfrm>
            <a:prstGeom prst="rect">
              <a:avLst/>
            </a:prstGeom>
          </p:spPr>
        </p:pic>
        <p:sp>
          <p:nvSpPr>
            <p:cNvPr id="6" name="Ovaal 5"/>
            <p:cNvSpPr/>
            <p:nvPr/>
          </p:nvSpPr>
          <p:spPr>
            <a:xfrm>
              <a:off x="2987824" y="3501008"/>
              <a:ext cx="360040" cy="576064"/>
            </a:xfrm>
            <a:prstGeom prst="ellipse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2000" b="1" dirty="0"/>
                <a:t>?</a:t>
              </a:r>
            </a:p>
          </p:txBody>
        </p:sp>
        <p:sp>
          <p:nvSpPr>
            <p:cNvPr id="7" name="Ovaal 6"/>
            <p:cNvSpPr/>
            <p:nvPr/>
          </p:nvSpPr>
          <p:spPr>
            <a:xfrm>
              <a:off x="4283968" y="3509865"/>
              <a:ext cx="360040" cy="571872"/>
            </a:xfrm>
            <a:prstGeom prst="ellipse">
              <a:avLst/>
            </a:prstGeom>
            <a:solidFill>
              <a:srgbClr val="80C5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sz="2000" b="1" dirty="0"/>
                <a:t>?</a:t>
              </a:r>
            </a:p>
          </p:txBody>
        </p:sp>
        <p:sp>
          <p:nvSpPr>
            <p:cNvPr id="8" name="Tekstvak 7"/>
            <p:cNvSpPr txBox="1"/>
            <p:nvPr/>
          </p:nvSpPr>
          <p:spPr>
            <a:xfrm>
              <a:off x="6169428" y="3723179"/>
              <a:ext cx="216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dirty="0"/>
                <a:t>X</a:t>
              </a:r>
            </a:p>
          </p:txBody>
        </p:sp>
      </p:grp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5" t="26077" r="25908" b="23334"/>
          <a:stretch>
            <a:fillRect/>
          </a:stretch>
        </p:blipFill>
        <p:spPr bwMode="auto">
          <a:xfrm>
            <a:off x="6732240" y="1628800"/>
            <a:ext cx="1050925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echte verbindingslijn met pijl 4"/>
          <p:cNvCxnSpPr/>
          <p:nvPr/>
        </p:nvCxnSpPr>
        <p:spPr>
          <a:xfrm flipV="1">
            <a:off x="4644008" y="2276872"/>
            <a:ext cx="2014778" cy="1232994"/>
          </a:xfrm>
          <a:prstGeom prst="straightConnector1">
            <a:avLst/>
          </a:prstGeom>
          <a:ln w="28575">
            <a:solidFill>
              <a:srgbClr val="80C5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 flipV="1">
            <a:off x="3276579" y="2120643"/>
            <a:ext cx="1675206" cy="1339933"/>
          </a:xfrm>
          <a:prstGeom prst="straightConnector1">
            <a:avLst/>
          </a:prstGeom>
          <a:ln w="28575">
            <a:solidFill>
              <a:srgbClr val="80C5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0" t="21674" r="14256" b="21146"/>
          <a:stretch>
            <a:fillRect/>
          </a:stretch>
        </p:blipFill>
        <p:spPr bwMode="auto">
          <a:xfrm>
            <a:off x="4833900" y="1277837"/>
            <a:ext cx="1008112" cy="106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4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Download </a:t>
            </a:r>
            <a:r>
              <a:rPr lang="nl-BE" altLang="nl-BE" dirty="0" err="1"/>
              <a:t>Bizagi</a:t>
            </a:r>
            <a:r>
              <a:rPr lang="nl-BE" altLang="nl-BE" dirty="0"/>
              <a:t> Modeler </a:t>
            </a:r>
            <a:r>
              <a:rPr lang="nl-BE" altLang="nl-BE" dirty="0">
                <a:hlinkClick r:id="rId2"/>
              </a:rPr>
              <a:t>http://www.bizagi.com/</a:t>
            </a:r>
            <a:endParaRPr lang="nl-BE" altLang="nl-BE" dirty="0"/>
          </a:p>
          <a:p>
            <a:pPr eaLnBrk="1" hangingPunct="1"/>
            <a:endParaRPr lang="nl-BE" altLang="nl-BE" dirty="0"/>
          </a:p>
          <a:p>
            <a:pPr eaLnBrk="1" hangingPunct="1"/>
            <a:r>
              <a:rPr lang="nl-BE" altLang="nl-BE" dirty="0" err="1"/>
              <a:t>Bizagi</a:t>
            </a:r>
            <a:r>
              <a:rPr lang="nl-BE" altLang="nl-BE" dirty="0"/>
              <a:t> Modeler is freeware en gebruikt standaard BPMN om processen te modelleren.</a:t>
            </a:r>
            <a:br>
              <a:rPr lang="nl-BE" altLang="nl-BE" dirty="0"/>
            </a:br>
            <a:endParaRPr lang="nl-BE" altLang="nl-BE" dirty="0"/>
          </a:p>
          <a:p>
            <a:pPr eaLnBrk="1" hangingPunct="1"/>
            <a:r>
              <a:rPr lang="nl-BE" altLang="nl-BE" dirty="0"/>
              <a:t>Hoe </a:t>
            </a:r>
            <a:r>
              <a:rPr lang="nl-BE" altLang="nl-BE" dirty="0" err="1"/>
              <a:t>Bizagi</a:t>
            </a:r>
            <a:r>
              <a:rPr lang="nl-BE" altLang="nl-BE" dirty="0"/>
              <a:t> Modeler gebruiken? </a:t>
            </a:r>
            <a:r>
              <a:rPr lang="nl-BE" altLang="nl-BE" dirty="0">
                <a:sym typeface="Wingdings" panose="05000000000000000000" pitchFamily="2" charset="2"/>
              </a:rPr>
              <a:t></a:t>
            </a:r>
            <a:r>
              <a:rPr lang="nl-BE" altLang="nl-BE" dirty="0"/>
              <a:t>Zelfstudie!</a:t>
            </a:r>
          </a:p>
        </p:txBody>
      </p:sp>
      <p:sp>
        <p:nvSpPr>
          <p:cNvPr id="686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11. </a:t>
            </a:r>
            <a:r>
              <a:rPr lang="nl-BE" altLang="nl-BE" dirty="0" err="1"/>
              <a:t>Bizagi</a:t>
            </a:r>
            <a:r>
              <a:rPr lang="nl-BE" altLang="nl-BE" dirty="0"/>
              <a:t> Modeler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785" y="5229200"/>
            <a:ext cx="2790052" cy="1501788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BE" dirty="0"/>
              <a:t>Ga naar </a:t>
            </a:r>
            <a:r>
              <a:rPr lang="nl-BE" dirty="0">
                <a:hlinkClick r:id="rId3"/>
              </a:rPr>
              <a:t>http://elearning.bizagi.com/</a:t>
            </a:r>
            <a:r>
              <a:rPr lang="nl-BE" dirty="0"/>
              <a:t> </a:t>
            </a:r>
          </a:p>
          <a:p>
            <a:pPr eaLnBrk="1" hangingPunct="1">
              <a:defRPr/>
            </a:pPr>
            <a:endParaRPr lang="nl-BE" dirty="0"/>
          </a:p>
          <a:p>
            <a:pPr eaLnBrk="1" hangingPunct="1">
              <a:defRPr/>
            </a:pPr>
            <a:r>
              <a:rPr lang="nl-BE" dirty="0"/>
              <a:t>Schrijf je in op de online-cursus</a:t>
            </a:r>
            <a:br>
              <a:rPr lang="nl-BE" dirty="0"/>
            </a:br>
            <a:r>
              <a:rPr lang="nl-BE" dirty="0" err="1"/>
              <a:t>Process</a:t>
            </a:r>
            <a:r>
              <a:rPr lang="nl-BE" dirty="0"/>
              <a:t> </a:t>
            </a:r>
            <a:r>
              <a:rPr lang="nl-BE" dirty="0" err="1"/>
              <a:t>Modeling</a:t>
            </a:r>
            <a:r>
              <a:rPr lang="nl-BE" dirty="0"/>
              <a:t> </a:t>
            </a:r>
          </a:p>
          <a:p>
            <a:pPr marL="109537" indent="0" eaLnBrk="1" hangingPunct="1">
              <a:buNone/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/>
              <a:t>De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bevat</a:t>
            </a:r>
            <a:r>
              <a:rPr lang="en-US" dirty="0"/>
              <a:t> </a:t>
            </a:r>
            <a:r>
              <a:rPr lang="en-US" dirty="0" err="1"/>
              <a:t>theorie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oefeningen</a:t>
            </a:r>
            <a:r>
              <a:rPr lang="en-US" dirty="0"/>
              <a:t> en </a:t>
            </a:r>
            <a:r>
              <a:rPr lang="en-US" dirty="0" err="1"/>
              <a:t>oplossingen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endParaRPr lang="en-US" dirty="0"/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  <a:p>
            <a:pPr eaLnBrk="1" hangingPunct="1">
              <a:defRPr/>
            </a:pPr>
            <a:endParaRPr lang="nl-BE" dirty="0"/>
          </a:p>
        </p:txBody>
      </p:sp>
      <p:sp>
        <p:nvSpPr>
          <p:cNvPr id="6963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11. </a:t>
            </a:r>
            <a:r>
              <a:rPr lang="nl-BE" altLang="nl-BE" dirty="0" err="1"/>
              <a:t>Bizagi</a:t>
            </a:r>
            <a:r>
              <a:rPr lang="nl-BE" altLang="nl-BE" dirty="0"/>
              <a:t> Modeler</a:t>
            </a: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2916055"/>
            <a:ext cx="2305050" cy="367665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Demo filmpje uit de </a:t>
            </a:r>
            <a:r>
              <a:rPr lang="nl-BE" altLang="nl-BE" dirty="0" err="1"/>
              <a:t>Bizagi</a:t>
            </a:r>
            <a:r>
              <a:rPr lang="nl-BE" altLang="nl-BE" dirty="0"/>
              <a:t> E-</a:t>
            </a:r>
            <a:r>
              <a:rPr lang="nl-BE" altLang="nl-BE" dirty="0" err="1"/>
              <a:t>learning</a:t>
            </a:r>
            <a:r>
              <a:rPr lang="nl-BE" altLang="nl-BE" dirty="0"/>
              <a:t> cursus </a:t>
            </a:r>
            <a:r>
              <a:rPr lang="nl-BE" altLang="nl-BE" dirty="0" err="1"/>
              <a:t>Process</a:t>
            </a:r>
            <a:r>
              <a:rPr lang="nl-BE" altLang="nl-BE" dirty="0"/>
              <a:t> </a:t>
            </a:r>
            <a:r>
              <a:rPr lang="nl-BE" altLang="nl-BE" dirty="0" err="1"/>
              <a:t>Modeling</a:t>
            </a:r>
            <a:endParaRPr lang="nl-BE" altLang="nl-BE" dirty="0"/>
          </a:p>
        </p:txBody>
      </p:sp>
      <p:sp>
        <p:nvSpPr>
          <p:cNvPr id="71683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11. </a:t>
            </a:r>
            <a:r>
              <a:rPr lang="nl-BE" altLang="nl-BE" dirty="0" err="1"/>
              <a:t>Bizagi</a:t>
            </a:r>
            <a:r>
              <a:rPr lang="nl-BE" altLang="nl-BE" dirty="0"/>
              <a:t> Modeler</a:t>
            </a: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852738"/>
            <a:ext cx="75819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nl-BE" dirty="0"/>
              <a:t>Volledig overzicht alle BPMN 2.0 symbolen terug te vinden op poster op Toledo.</a:t>
            </a:r>
          </a:p>
          <a:p>
            <a:pPr eaLnBrk="1" hangingPunct="1">
              <a:defRPr/>
            </a:pPr>
            <a:r>
              <a:rPr lang="nl-BE" dirty="0"/>
              <a:t>of Nederlandstalige versie downloaden via</a:t>
            </a:r>
            <a:br>
              <a:rPr lang="nl-BE" dirty="0"/>
            </a:br>
            <a:r>
              <a:rPr lang="nl-BE" dirty="0">
                <a:hlinkClick r:id="rId2"/>
              </a:rPr>
              <a:t>http://www.bpmb.de/</a:t>
            </a:r>
            <a:r>
              <a:rPr lang="nl-BE" dirty="0"/>
              <a:t> </a:t>
            </a:r>
          </a:p>
          <a:p>
            <a:pPr marL="109537" indent="0" eaLnBrk="1" hangingPunct="1">
              <a:buFont typeface="Georgia" panose="02040502050405020303" pitchFamily="18" charset="0"/>
              <a:buNone/>
              <a:defRPr/>
            </a:pPr>
            <a:endParaRPr lang="nl-BE" dirty="0"/>
          </a:p>
        </p:txBody>
      </p:sp>
      <p:sp>
        <p:nvSpPr>
          <p:cNvPr id="7270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Besluit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00438"/>
            <a:ext cx="3517900" cy="244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Maak BPMN Praktijk Opdrachten Deel 2</a:t>
            </a:r>
          </a:p>
        </p:txBody>
      </p:sp>
      <p:sp>
        <p:nvSpPr>
          <p:cNvPr id="3584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Aan de slag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61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Elke activiteit in een proces wordt uitgevoerd door iets of iemand (</a:t>
            </a:r>
            <a:r>
              <a:rPr lang="nl-BE" altLang="nl-BE" dirty="0" err="1"/>
              <a:t>process</a:t>
            </a:r>
            <a:r>
              <a:rPr lang="nl-BE" altLang="nl-BE" dirty="0"/>
              <a:t> </a:t>
            </a:r>
            <a:r>
              <a:rPr lang="nl-BE" altLang="nl-BE" dirty="0" err="1"/>
              <a:t>owner</a:t>
            </a:r>
            <a:r>
              <a:rPr lang="nl-BE" altLang="nl-BE" dirty="0"/>
              <a:t>).</a:t>
            </a:r>
            <a:br>
              <a:rPr lang="nl-BE" altLang="nl-BE" dirty="0"/>
            </a:br>
            <a:endParaRPr lang="nl-BE" altLang="nl-BE" dirty="0"/>
          </a:p>
          <a:p>
            <a:pPr eaLnBrk="1" hangingPunct="1"/>
            <a:r>
              <a:rPr lang="nl-BE" altLang="nl-BE" dirty="0"/>
              <a:t>De entiteiten die deelnemen aan het proces (</a:t>
            </a:r>
            <a:r>
              <a:rPr lang="nl-BE" altLang="nl-BE" dirty="0" err="1"/>
              <a:t>participants</a:t>
            </a:r>
            <a:r>
              <a:rPr lang="nl-BE" altLang="nl-BE" dirty="0"/>
              <a:t>) worden hiërarchisch voorgesteld in </a:t>
            </a:r>
            <a:r>
              <a:rPr lang="nl-BE" altLang="nl-BE" dirty="0" err="1"/>
              <a:t>Swimlanes</a:t>
            </a:r>
            <a:r>
              <a:rPr lang="nl-BE" altLang="nl-BE" dirty="0"/>
              <a:t>.</a:t>
            </a:r>
            <a:br>
              <a:rPr lang="nl-BE" altLang="nl-BE" dirty="0"/>
            </a:br>
            <a:endParaRPr lang="nl-BE" altLang="nl-BE" dirty="0"/>
          </a:p>
        </p:txBody>
      </p:sp>
      <p:sp>
        <p:nvSpPr>
          <p:cNvPr id="1741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dirty="0"/>
              <a:t>2. Mijn eerste BPMN-proces</a:t>
            </a:r>
          </a:p>
        </p:txBody>
      </p:sp>
      <p:graphicFrame>
        <p:nvGraphicFramePr>
          <p:cNvPr id="2" name="Tabel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855757"/>
              </p:ext>
            </p:extLst>
          </p:nvPr>
        </p:nvGraphicFramePr>
        <p:xfrm>
          <a:off x="899592" y="4581128"/>
          <a:ext cx="6984776" cy="1512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30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1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2168">
                <a:tc>
                  <a:txBody>
                    <a:bodyPr/>
                    <a:lstStyle/>
                    <a:p>
                      <a:r>
                        <a:rPr lang="nl-BE" dirty="0" err="1"/>
                        <a:t>Coffeelover</a:t>
                      </a:r>
                      <a:endParaRPr lang="nl-BE" dirty="0"/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4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367252"/>
            <a:ext cx="8607900" cy="5429264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nl-BE" altLang="nl-BE" dirty="0" err="1"/>
              <a:t>Swimlanes</a:t>
            </a:r>
            <a:r>
              <a:rPr lang="nl-BE" altLang="nl-BE" dirty="0"/>
              <a:t> bestaan uit:</a:t>
            </a:r>
          </a:p>
          <a:p>
            <a:pPr lvl="1"/>
            <a:r>
              <a:rPr lang="nl-BE" altLang="nl-BE" dirty="0">
                <a:solidFill>
                  <a:schemeClr val="tx1"/>
                </a:solidFill>
              </a:rPr>
              <a:t>Pools</a:t>
            </a:r>
          </a:p>
          <a:p>
            <a:pPr lvl="2"/>
            <a:r>
              <a:rPr lang="nl-BE" altLang="nl-BE" dirty="0">
                <a:solidFill>
                  <a:srgbClr val="F07734"/>
                </a:solidFill>
              </a:rPr>
              <a:t>Een pool bakent de grenzen van een proces af voor een entiteit(bedrijf, klant, leverancier).</a:t>
            </a:r>
          </a:p>
          <a:p>
            <a:pPr lvl="2"/>
            <a:r>
              <a:rPr lang="nl-BE" altLang="nl-BE" dirty="0">
                <a:solidFill>
                  <a:srgbClr val="F07734"/>
                </a:solidFill>
              </a:rPr>
              <a:t>Binnen 1 pool kan slechts 1 proces uitgetekend worden (</a:t>
            </a:r>
            <a:r>
              <a:rPr lang="nl-BE" altLang="nl-BE" dirty="0" err="1">
                <a:solidFill>
                  <a:srgbClr val="F07734"/>
                </a:solidFill>
              </a:rPr>
              <a:t>Blackbox</a:t>
            </a:r>
            <a:r>
              <a:rPr lang="nl-BE" altLang="nl-BE" dirty="0">
                <a:solidFill>
                  <a:srgbClr val="F07734"/>
                </a:solidFill>
              </a:rPr>
              <a:t> – </a:t>
            </a:r>
            <a:r>
              <a:rPr lang="nl-BE" altLang="nl-BE" dirty="0" err="1">
                <a:solidFill>
                  <a:srgbClr val="F07734"/>
                </a:solidFill>
              </a:rPr>
              <a:t>WhiteBox</a:t>
            </a:r>
            <a:r>
              <a:rPr lang="nl-BE" altLang="nl-BE" dirty="0">
                <a:solidFill>
                  <a:srgbClr val="F07734"/>
                </a:solidFill>
              </a:rPr>
              <a:t>).</a:t>
            </a:r>
          </a:p>
          <a:p>
            <a:pPr lvl="1"/>
            <a:r>
              <a:rPr lang="nl-BE" altLang="nl-BE" dirty="0" err="1">
                <a:solidFill>
                  <a:schemeClr val="tx1"/>
                </a:solidFill>
              </a:rPr>
              <a:t>Lanes</a:t>
            </a:r>
            <a:endParaRPr lang="nl-BE" altLang="nl-BE" dirty="0">
              <a:solidFill>
                <a:schemeClr val="tx1"/>
              </a:solidFill>
            </a:endParaRPr>
          </a:p>
          <a:p>
            <a:pPr lvl="2"/>
            <a:r>
              <a:rPr lang="nl-BE" altLang="nl-BE" dirty="0">
                <a:solidFill>
                  <a:srgbClr val="F07734"/>
                </a:solidFill>
              </a:rPr>
              <a:t>In een pool kunnen activiteiten gegroepeerd worden in </a:t>
            </a:r>
            <a:r>
              <a:rPr lang="nl-BE" altLang="nl-BE" dirty="0" err="1">
                <a:solidFill>
                  <a:srgbClr val="F07734"/>
                </a:solidFill>
              </a:rPr>
              <a:t>lanes</a:t>
            </a:r>
            <a:r>
              <a:rPr lang="nl-BE" altLang="nl-BE" dirty="0">
                <a:solidFill>
                  <a:srgbClr val="F07734"/>
                </a:solidFill>
              </a:rPr>
              <a:t>. </a:t>
            </a:r>
          </a:p>
          <a:p>
            <a:pPr lvl="2"/>
            <a:r>
              <a:rPr lang="nl-BE" altLang="nl-BE" dirty="0">
                <a:solidFill>
                  <a:srgbClr val="F07734"/>
                </a:solidFill>
              </a:rPr>
              <a:t>Activiteiten in dezelfde </a:t>
            </a:r>
            <a:r>
              <a:rPr lang="nl-BE" altLang="nl-BE" dirty="0" err="1">
                <a:solidFill>
                  <a:srgbClr val="F07734"/>
                </a:solidFill>
              </a:rPr>
              <a:t>lane</a:t>
            </a:r>
            <a:r>
              <a:rPr lang="nl-BE" altLang="nl-BE" dirty="0">
                <a:solidFill>
                  <a:srgbClr val="F07734"/>
                </a:solidFill>
              </a:rPr>
              <a:t> worden uitgevoerd door dezelfde verantwoordelijke.</a:t>
            </a:r>
          </a:p>
          <a:p>
            <a:pPr lvl="2"/>
            <a:r>
              <a:rPr lang="nl-BE" altLang="nl-BE" dirty="0" err="1">
                <a:solidFill>
                  <a:srgbClr val="F07734"/>
                </a:solidFill>
              </a:rPr>
              <a:t>Lanes</a:t>
            </a:r>
            <a:r>
              <a:rPr lang="nl-BE" altLang="nl-BE" dirty="0">
                <a:solidFill>
                  <a:srgbClr val="F07734"/>
                </a:solidFill>
              </a:rPr>
              <a:t> kunnen onderverdeeld worden in </a:t>
            </a:r>
            <a:r>
              <a:rPr lang="nl-BE" altLang="nl-BE" dirty="0" err="1">
                <a:solidFill>
                  <a:srgbClr val="F07734"/>
                </a:solidFill>
              </a:rPr>
              <a:t>sublanes</a:t>
            </a:r>
            <a:r>
              <a:rPr lang="nl-BE" altLang="nl-BE" dirty="0">
                <a:solidFill>
                  <a:srgbClr val="F07734"/>
                </a:solidFill>
              </a:rPr>
              <a:t>.</a:t>
            </a:r>
          </a:p>
        </p:txBody>
      </p:sp>
      <p:sp>
        <p:nvSpPr>
          <p:cNvPr id="1843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 dirty="0"/>
              <a:t>3. </a:t>
            </a:r>
            <a:r>
              <a:rPr lang="nl-BE" altLang="nl-BE" dirty="0" err="1"/>
              <a:t>Swimlanes</a:t>
            </a:r>
            <a:endParaRPr lang="nl-BE" altLang="nl-BE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inhoud 8"/>
          <p:cNvSpPr>
            <a:spLocks noGrp="1"/>
          </p:cNvSpPr>
          <p:nvPr>
            <p:ph idx="1"/>
          </p:nvPr>
        </p:nvSpPr>
        <p:spPr>
          <a:xfrm>
            <a:off x="428596" y="1428736"/>
            <a:ext cx="3134738" cy="5000660"/>
          </a:xfrm>
        </p:spPr>
        <p:txBody>
          <a:bodyPr/>
          <a:lstStyle/>
          <a:p>
            <a:pPr marL="109537" indent="0">
              <a:buNone/>
            </a:pPr>
            <a:r>
              <a:rPr lang="nl-BE" dirty="0"/>
              <a:t>Toenemende</a:t>
            </a:r>
            <a:br>
              <a:rPr lang="nl-BE" dirty="0"/>
            </a:br>
            <a:r>
              <a:rPr lang="nl-BE" dirty="0"/>
              <a:t>graad van</a:t>
            </a:r>
            <a:br>
              <a:rPr lang="nl-BE" dirty="0"/>
            </a:br>
            <a:r>
              <a:rPr lang="nl-BE" dirty="0"/>
              <a:t>uitsplitsing in</a:t>
            </a:r>
            <a:br>
              <a:rPr lang="nl-BE" dirty="0"/>
            </a:br>
            <a:r>
              <a:rPr lang="nl-BE" dirty="0"/>
              <a:t>participanten</a:t>
            </a:r>
            <a:br>
              <a:rPr lang="nl-BE" dirty="0"/>
            </a:br>
            <a:endParaRPr lang="nl-BE" dirty="0"/>
          </a:p>
          <a:p>
            <a:pPr marL="109537" indent="0">
              <a:buNone/>
            </a:pPr>
            <a:endParaRPr lang="nl-BE" dirty="0"/>
          </a:p>
          <a:p>
            <a:pPr marL="109537" indent="0">
              <a:buNone/>
            </a:pPr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 dirty="0"/>
              <a:t>3. </a:t>
            </a:r>
            <a:r>
              <a:rPr lang="nl-BE" altLang="nl-BE" dirty="0" err="1"/>
              <a:t>Swimlanes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4" y="4005064"/>
            <a:ext cx="5256584" cy="2373702"/>
          </a:xfrm>
          <a:prstGeom prst="rect">
            <a:avLst/>
          </a:prstGeom>
        </p:spPr>
      </p:pic>
      <p:graphicFrame>
        <p:nvGraphicFramePr>
          <p:cNvPr id="7" name="Tabe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637310"/>
              </p:ext>
            </p:extLst>
          </p:nvPr>
        </p:nvGraphicFramePr>
        <p:xfrm>
          <a:off x="3795803" y="1410230"/>
          <a:ext cx="4848134" cy="7920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48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chemeClr val="tx1"/>
                          </a:solidFill>
                        </a:rPr>
                        <a:t>Pool</a:t>
                      </a:r>
                      <a:r>
                        <a:rPr lang="nl-BE" sz="1200" b="1" baseline="0" dirty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nl-BE" sz="12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e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8167"/>
              </p:ext>
            </p:extLst>
          </p:nvPr>
        </p:nvGraphicFramePr>
        <p:xfrm>
          <a:off x="3795803" y="2420888"/>
          <a:ext cx="4848135" cy="1584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2088">
                <a:tc rowSpan="2">
                  <a:txBody>
                    <a:bodyPr/>
                    <a:lstStyle/>
                    <a:p>
                      <a:pPr algn="ctr"/>
                      <a:r>
                        <a:rPr lang="nl-BE" sz="1200" b="1" dirty="0">
                          <a:solidFill>
                            <a:schemeClr val="tx1"/>
                          </a:solidFill>
                        </a:rPr>
                        <a:t>Pool</a:t>
                      </a:r>
                      <a:r>
                        <a:rPr lang="nl-BE" sz="1200" b="1" baseline="0" dirty="0">
                          <a:solidFill>
                            <a:schemeClr val="tx1"/>
                          </a:solidFill>
                        </a:rPr>
                        <a:t> A</a:t>
                      </a:r>
                      <a:endParaRPr lang="nl-BE" sz="12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b="0" dirty="0">
                          <a:solidFill>
                            <a:schemeClr val="tx1"/>
                          </a:solidFill>
                        </a:rPr>
                        <a:t>Lane 2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088">
                <a:tc vMerge="1">
                  <a:txBody>
                    <a:bodyPr/>
                    <a:lstStyle/>
                    <a:p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1400" b="0" dirty="0">
                          <a:solidFill>
                            <a:schemeClr val="tx1"/>
                          </a:solidFill>
                        </a:rPr>
                        <a:t>Lane 1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1400" b="1" dirty="0">
                        <a:solidFill>
                          <a:schemeClr val="tx1"/>
                        </a:solidFill>
                      </a:endParaRP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27E1E7-4185-436A-A829-1FDAF87B374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25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2|232.3|191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aBusinessProcessen">
  <a:themeElements>
    <a:clrScheme name="Grijswaarden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aBusinessProcessen" id="{9FAD7790-2A6D-4CE1-B7C3-C353F7E5953F}" vid="{94C13ED5-9EAD-43FE-B9A3-FA0105E3D9F2}"/>
    </a:ext>
  </a:ext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ThemaBusinessProcessen</Template>
  <TotalTime>5624</TotalTime>
  <Words>1691</Words>
  <Application>Microsoft Office PowerPoint</Application>
  <PresentationFormat>Diavoorstelling (4:3)</PresentationFormat>
  <Paragraphs>372</Paragraphs>
  <Slides>67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67</vt:i4>
      </vt:variant>
    </vt:vector>
  </HeadingPairs>
  <TitlesOfParts>
    <vt:vector size="74" baseType="lpstr">
      <vt:lpstr>Arial</vt:lpstr>
      <vt:lpstr>Georgia</vt:lpstr>
      <vt:lpstr>Helvetica Neue</vt:lpstr>
      <vt:lpstr>Verdana</vt:lpstr>
      <vt:lpstr>Wingdings</vt:lpstr>
      <vt:lpstr>Wingdings 2</vt:lpstr>
      <vt:lpstr>ThemaBusinessProcessen</vt:lpstr>
      <vt:lpstr>Businessprocessen  </vt:lpstr>
      <vt:lpstr>Overzicht</vt:lpstr>
      <vt:lpstr>1. Wat is BPMN?</vt:lpstr>
      <vt:lpstr>1. Geschiedenis BPMN</vt:lpstr>
      <vt:lpstr>2. Mijn eerste BPMN-proces</vt:lpstr>
      <vt:lpstr>2. Mijn eerste BPMN-proces</vt:lpstr>
      <vt:lpstr>2. Mijn eerste BPMN-proces</vt:lpstr>
      <vt:lpstr>3. Swimlanes</vt:lpstr>
      <vt:lpstr>3. Swimlanes</vt:lpstr>
      <vt:lpstr>3. Swimlanes</vt:lpstr>
      <vt:lpstr>3. Swimlanes</vt:lpstr>
      <vt:lpstr>4. Pools en Message Flows </vt:lpstr>
      <vt:lpstr>4. Pools en Message Flows</vt:lpstr>
      <vt:lpstr>4. Pools en Message Flows</vt:lpstr>
      <vt:lpstr>4. Pools en Message Flows</vt:lpstr>
      <vt:lpstr>4. Pools en Message Flows</vt:lpstr>
      <vt:lpstr>4. Pools en Message Flows</vt:lpstr>
      <vt:lpstr>4. Pools en Message Flows</vt:lpstr>
      <vt:lpstr>4. Pools en Message Flows</vt:lpstr>
      <vt:lpstr>4. Pools en Message Flows</vt:lpstr>
      <vt:lpstr>5. Basis Gateway symbolen</vt:lpstr>
      <vt:lpstr>5. Exclusive Input Merging</vt:lpstr>
      <vt:lpstr>5. Exclusive Output Splitting</vt:lpstr>
      <vt:lpstr>5. Exclusive Output Splitting</vt:lpstr>
      <vt:lpstr>5. Exclusive gateways   </vt:lpstr>
      <vt:lpstr>5. Voorbeeld exclusieve gateway</vt:lpstr>
      <vt:lpstr>5. Parallel Input Merging</vt:lpstr>
      <vt:lpstr>5. Parallel Output Splitting</vt:lpstr>
      <vt:lpstr>5. Voorbeeld parallelle gateway</vt:lpstr>
      <vt:lpstr>5. Voorbeeld parallelle gateway</vt:lpstr>
      <vt:lpstr>5. Basis Gateway symbolen</vt:lpstr>
      <vt:lpstr>5. Basis Gateway symbolen</vt:lpstr>
      <vt:lpstr>Aan de slag</vt:lpstr>
      <vt:lpstr>5. Basis Gateway symbolen</vt:lpstr>
      <vt:lpstr>6. Events</vt:lpstr>
      <vt:lpstr>PowerPoint-presentatie</vt:lpstr>
      <vt:lpstr>PowerPoint-presentatie</vt:lpstr>
      <vt:lpstr>PowerPoint-presentatie</vt:lpstr>
      <vt:lpstr>6. Events</vt:lpstr>
      <vt:lpstr>6. Events</vt:lpstr>
      <vt:lpstr>6. Events – boundary + interrupting</vt:lpstr>
      <vt:lpstr>6. Events – boundary + non-interrupting</vt:lpstr>
      <vt:lpstr>6. Events – sequence flow</vt:lpstr>
      <vt:lpstr>7. Associaties</vt:lpstr>
      <vt:lpstr>7. Associaties</vt:lpstr>
      <vt:lpstr>7. Associaties</vt:lpstr>
      <vt:lpstr>Overzicht connectoren</vt:lpstr>
      <vt:lpstr>8. Subprocessen</vt:lpstr>
      <vt:lpstr>8. Subprocessen</vt:lpstr>
      <vt:lpstr>8. Subprocessen</vt:lpstr>
      <vt:lpstr>9. Herhalingen bij activiteiten</vt:lpstr>
      <vt:lpstr>9. Herhalingen bij activiteiten</vt:lpstr>
      <vt:lpstr>10. Extra Gateway symbolen</vt:lpstr>
      <vt:lpstr>10. Event Based Gateways</vt:lpstr>
      <vt:lpstr>10. Exclusive Event Based Gateway</vt:lpstr>
      <vt:lpstr>10. Parallel Event Based Gateway</vt:lpstr>
      <vt:lpstr>10. Inclusive Gateway</vt:lpstr>
      <vt:lpstr>10. Inclusive Gateway</vt:lpstr>
      <vt:lpstr>10. Inclusive Gateway</vt:lpstr>
      <vt:lpstr>10. Complexe Gateway</vt:lpstr>
      <vt:lpstr>10. Extra Gateway symbolen</vt:lpstr>
      <vt:lpstr>10. Extra Gateway symbolen</vt:lpstr>
      <vt:lpstr>11. Bizagi Modeler</vt:lpstr>
      <vt:lpstr>11. Bizagi Modeler</vt:lpstr>
      <vt:lpstr>11. Bizagi Modeler</vt:lpstr>
      <vt:lpstr>Besluit</vt:lpstr>
      <vt:lpstr>Aan de slag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petejoha</dc:creator>
  <cp:lastModifiedBy>Tinne Van Echelpoel</cp:lastModifiedBy>
  <cp:revision>570</cp:revision>
  <dcterms:created xsi:type="dcterms:W3CDTF">2007-05-07T10:27:21Z</dcterms:created>
  <dcterms:modified xsi:type="dcterms:W3CDTF">2018-02-13T20:02:31Z</dcterms:modified>
</cp:coreProperties>
</file>